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56" r:id="rId5"/>
    <p:sldId id="257" r:id="rId6"/>
    <p:sldId id="258" r:id="rId7"/>
    <p:sldId id="268" r:id="rId8"/>
    <p:sldId id="269" r:id="rId9"/>
    <p:sldId id="265" r:id="rId10"/>
    <p:sldId id="259" r:id="rId11"/>
    <p:sldId id="270" r:id="rId12"/>
    <p:sldId id="271" r:id="rId13"/>
    <p:sldId id="272" r:id="rId14"/>
    <p:sldId id="260" r:id="rId15"/>
    <p:sldId id="273" r:id="rId16"/>
    <p:sldId id="274" r:id="rId17"/>
    <p:sldId id="275" r:id="rId18"/>
    <p:sldId id="276" r:id="rId19"/>
    <p:sldId id="262" r:id="rId20"/>
    <p:sldId id="2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B42247"/>
    <a:srgbClr val="8C0332"/>
    <a:srgbClr val="FF661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87" autoAdjust="0"/>
    <p:restoredTop sz="85000" autoAdjust="0"/>
  </p:normalViewPr>
  <p:slideViewPr>
    <p:cSldViewPr snapToGrid="0">
      <p:cViewPr varScale="1">
        <p:scale>
          <a:sx n="92" d="100"/>
          <a:sy n="92" d="100"/>
        </p:scale>
        <p:origin x="-117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A7BA7-EFA8-4FBC-9012-C5F0C6AD669C}" type="datetimeFigureOut">
              <a:rPr lang="en-US" smtClean="0"/>
              <a:pPr/>
              <a:t>3/15/2022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8DFDA-839E-4D0D-87C7-2B6665762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Poppins" pitchFamily="2" charset="0"/>
                <a:cs typeface="Poppins" pitchFamily="2" charset="0"/>
              </a:rPr>
              <a:t>PARA NIÑOS/JÓVENES al final de esta parte de la charla</a:t>
            </a:r>
            <a:endParaRPr lang="en-GB" baseline="0" dirty="0" smtClean="0">
              <a:latin typeface="Poppins" pitchFamily="2" charset="0"/>
              <a:cs typeface="Poppi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>
                <a:latin typeface="Poppins" pitchFamily="2" charset="0"/>
                <a:cs typeface="Poppins" pitchFamily="2" charset="0"/>
              </a:rPr>
              <a:t>Usa la actividad 2 en el documento de ideas de más actividades de Pentecostés </a:t>
            </a:r>
            <a:r>
              <a:rPr lang="es-ES" sz="1200" b="1" kern="1200" dirty="0" smtClean="0">
                <a:solidFill>
                  <a:schemeClr val="tx1"/>
                </a:solidFill>
                <a:latin typeface="Poppins" pitchFamily="2" charset="0"/>
                <a:ea typeface="+mn-ea"/>
                <a:cs typeface="Poppins" pitchFamily="2" charset="0"/>
              </a:rPr>
              <a:t>Nombres de 12 apóstoles – Hechos 1:26-2:1</a:t>
            </a:r>
            <a:endParaRPr lang="en-GB" sz="1200" kern="1200" dirty="0" smtClean="0">
              <a:solidFill>
                <a:schemeClr val="tx1"/>
              </a:solidFill>
              <a:latin typeface="Poppins" pitchFamily="2" charset="0"/>
              <a:ea typeface="+mn-ea"/>
              <a:cs typeface="Poppins" pitchFamily="2" charset="0"/>
            </a:endParaRPr>
          </a:p>
          <a:p>
            <a:endParaRPr lang="en-GB" dirty="0">
              <a:latin typeface="Poppins" pitchFamily="2" charset="0"/>
              <a:cs typeface="Poppins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8DFDA-839E-4D0D-87C7-2B6665762371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>
                <a:latin typeface="Poppins" pitchFamily="2" charset="0"/>
                <a:cs typeface="Poppins" pitchFamily="2" charset="0"/>
              </a:rPr>
              <a:t>PARA NIÑOS/JÓVENES al final de esta parte de la charla</a:t>
            </a:r>
            <a:endParaRPr lang="en-GB" baseline="0" dirty="0" smtClean="0">
              <a:latin typeface="Poppins" pitchFamily="2" charset="0"/>
              <a:cs typeface="Poppi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>
                <a:latin typeface="Poppins" pitchFamily="2" charset="0"/>
                <a:cs typeface="Poppins" pitchFamily="2" charset="0"/>
              </a:rPr>
              <a:t>Usa la actividad 1 o 2 en el documento principal de recursos de oración</a:t>
            </a:r>
            <a:r>
              <a:rPr lang="en-GB" baseline="0" dirty="0" smtClean="0">
                <a:latin typeface="Poppins" pitchFamily="2" charset="0"/>
                <a:cs typeface="Poppins" pitchFamily="2" charset="0"/>
              </a:rPr>
              <a:t> </a:t>
            </a:r>
            <a:r>
              <a:rPr lang="es-ES" sz="1200" b="1" kern="1200" dirty="0" smtClean="0">
                <a:solidFill>
                  <a:schemeClr val="tx1"/>
                </a:solidFill>
                <a:latin typeface="Poppins" pitchFamily="2" charset="0"/>
                <a:ea typeface="+mn-ea"/>
                <a:cs typeface="Poppins" pitchFamily="2" charset="0"/>
              </a:rPr>
              <a:t>Llamas de fuego y poder para hablar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 smtClean="0">
              <a:solidFill>
                <a:schemeClr val="tx1"/>
              </a:solidFill>
              <a:latin typeface="Poppins" pitchFamily="2" charset="0"/>
              <a:ea typeface="+mn-ea"/>
              <a:cs typeface="Poppi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 smtClean="0">
              <a:solidFill>
                <a:schemeClr val="tx1"/>
              </a:solidFill>
              <a:latin typeface="Poppins" pitchFamily="2" charset="0"/>
              <a:ea typeface="+mn-ea"/>
              <a:cs typeface="Poppins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8DFDA-839E-4D0D-87C7-2B6665762371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>
                <a:latin typeface="Poppins" pitchFamily="2" charset="0"/>
                <a:cs typeface="Poppins" pitchFamily="2" charset="0"/>
              </a:rPr>
              <a:t>PARA NIÑOS/JÓVENES al final de esta parte de la charla</a:t>
            </a:r>
            <a:endParaRPr lang="en-GB" baseline="0" dirty="0" smtClean="0">
              <a:solidFill>
                <a:srgbClr val="0070C0"/>
              </a:solidFill>
              <a:latin typeface="Poppins" pitchFamily="2" charset="0"/>
              <a:cs typeface="Poppi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>
                <a:latin typeface="Poppins" pitchFamily="2" charset="0"/>
                <a:cs typeface="Poppins" pitchFamily="2" charset="0"/>
              </a:rPr>
              <a:t>Usa la actividad 3 en el documento principal de recursos de oración</a:t>
            </a:r>
            <a:r>
              <a:rPr lang="en-GB" baseline="0" dirty="0" smtClean="0">
                <a:latin typeface="Poppins" pitchFamily="2" charset="0"/>
                <a:cs typeface="Poppins" pitchFamily="2" charset="0"/>
              </a:rPr>
              <a:t>t </a:t>
            </a:r>
            <a:r>
              <a:rPr lang="es-ES" sz="1200" b="1" kern="1200" dirty="0" smtClean="0">
                <a:solidFill>
                  <a:schemeClr val="tx1"/>
                </a:solidFill>
                <a:latin typeface="Poppins" pitchFamily="2" charset="0"/>
                <a:ea typeface="+mn-ea"/>
                <a:cs typeface="Poppins" pitchFamily="2" charset="0"/>
              </a:rPr>
              <a:t>3.000 se unen al equipo </a:t>
            </a:r>
            <a:endParaRPr lang="en-GB" sz="1200" b="1" kern="1200" dirty="0" smtClean="0">
              <a:solidFill>
                <a:schemeClr val="tx1"/>
              </a:solidFill>
              <a:latin typeface="Poppins" pitchFamily="2" charset="0"/>
              <a:ea typeface="+mn-ea"/>
              <a:cs typeface="Poppi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>
                <a:latin typeface="Poppins" pitchFamily="2" charset="0"/>
                <a:cs typeface="Poppins" pitchFamily="2" charset="0"/>
              </a:rPr>
              <a:t>Usa la actividad 1 o 3 en el documento de ideas de más actividades de Pentecostés </a:t>
            </a:r>
            <a:r>
              <a:rPr lang="es-ES" sz="1200" b="1" kern="1200" dirty="0" smtClean="0">
                <a:solidFill>
                  <a:schemeClr val="tx1"/>
                </a:solidFill>
                <a:latin typeface="Poppins" pitchFamily="2" charset="0"/>
                <a:ea typeface="+mn-ea"/>
                <a:cs typeface="Poppins" pitchFamily="2" charset="0"/>
              </a:rPr>
              <a:t>La buena noticia se difunde </a:t>
            </a:r>
            <a:r>
              <a:rPr lang="en-GB" sz="1200" b="1" kern="1200" dirty="0" smtClean="0">
                <a:solidFill>
                  <a:schemeClr val="tx1"/>
                </a:solidFill>
                <a:latin typeface="Poppins" pitchFamily="2" charset="0"/>
                <a:ea typeface="+mn-ea"/>
                <a:cs typeface="Poppins" pitchFamily="2" charset="0"/>
              </a:rPr>
              <a:t> – </a:t>
            </a:r>
            <a:r>
              <a:rPr lang="en-GB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Hechos</a:t>
            </a:r>
            <a:r>
              <a:rPr lang="en-GB" sz="1200" b="1" kern="1200" dirty="0" smtClean="0">
                <a:solidFill>
                  <a:schemeClr val="tx1"/>
                </a:solidFill>
                <a:latin typeface="Poppins" pitchFamily="2" charset="0"/>
                <a:ea typeface="+mn-ea"/>
                <a:cs typeface="Poppins" pitchFamily="2" charset="0"/>
              </a:rPr>
              <a:t> 2:9-10 </a:t>
            </a:r>
            <a:r>
              <a:rPr lang="en-GB" sz="1200" b="0" kern="1200" dirty="0" smtClean="0">
                <a:solidFill>
                  <a:schemeClr val="tx1"/>
                </a:solidFill>
                <a:latin typeface="Poppins" pitchFamily="2" charset="0"/>
                <a:ea typeface="+mn-ea"/>
                <a:cs typeface="Poppins" pitchFamily="2" charset="0"/>
              </a:rPr>
              <a:t>and </a:t>
            </a:r>
            <a:r>
              <a:rPr lang="en-GB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Acción</a:t>
            </a:r>
            <a:r>
              <a:rPr lang="en-GB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valiente</a:t>
            </a:r>
            <a:r>
              <a:rPr lang="en-GB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GB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Hechos</a:t>
            </a:r>
            <a:r>
              <a:rPr lang="en-GB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2:42-47</a:t>
            </a:r>
            <a:endParaRPr lang="en-GB" sz="1200" kern="1200" dirty="0" smtClean="0">
              <a:solidFill>
                <a:schemeClr val="tx1"/>
              </a:solidFill>
              <a:latin typeface="Poppins" pitchFamily="2" charset="0"/>
              <a:ea typeface="+mn-ea"/>
              <a:cs typeface="Poppins" pitchFamily="2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8DFDA-839E-4D0D-87C7-2B6665762371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8DFDA-839E-4D0D-87C7-2B6665762371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xmlns="" id="{B48698D0-501B-480F-B2ED-3B3649588020}"/>
              </a:ext>
            </a:extLst>
          </p:cNvPr>
          <p:cNvSpPr/>
          <p:nvPr userDrawn="1"/>
        </p:nvSpPr>
        <p:spPr>
          <a:xfrm rot="1240963">
            <a:off x="1263899" y="-2638193"/>
            <a:ext cx="9936138" cy="12134384"/>
          </a:xfrm>
          <a:prstGeom prst="ellipse">
            <a:avLst/>
          </a:prstGeom>
          <a:solidFill>
            <a:schemeClr val="accent2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drawing  Description automatically generated">
            <a:extLst>
              <a:ext uri="{FF2B5EF4-FFF2-40B4-BE49-F238E27FC236}">
                <a16:creationId xmlns:a16="http://schemas.microsoft.com/office/drawing/2014/main" xmlns="" id="{939A7D4B-7E2B-4FF7-B59F-CBB0CF906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9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1701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3E64250-543C-4EEE-8CC0-22330D6D75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80000" y="0"/>
            <a:ext cx="7112000" cy="6857999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48698D0-501B-480F-B2ED-3B3649588020}"/>
              </a:ext>
            </a:extLst>
          </p:cNvPr>
          <p:cNvSpPr/>
          <p:nvPr userDrawn="1"/>
        </p:nvSpPr>
        <p:spPr>
          <a:xfrm rot="1240963">
            <a:off x="-3972557" y="-4007925"/>
            <a:ext cx="10704478" cy="13689930"/>
          </a:xfrm>
          <a:prstGeom prst="ellipse">
            <a:avLst/>
          </a:prstGeom>
          <a:solidFill>
            <a:schemeClr val="accent2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7F78842-59B1-4D73-8EB8-279FB48D14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1137" y="141288"/>
            <a:ext cx="6814894" cy="6564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7" name="Picture 6" descr="A picture containing drawing  Description automatically generated">
            <a:extLst>
              <a:ext uri="{FF2B5EF4-FFF2-40B4-BE49-F238E27FC236}">
                <a16:creationId xmlns:a16="http://schemas.microsoft.com/office/drawing/2014/main" xmlns="" id="{6C61E49C-ABAE-497F-AB1A-727F0D20B7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94054" y="5712178"/>
            <a:ext cx="1997946" cy="114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6998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3E64250-543C-4EEE-8CC0-22330D6D75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48698D0-501B-480F-B2ED-3B3649588020}"/>
              </a:ext>
            </a:extLst>
          </p:cNvPr>
          <p:cNvSpPr/>
          <p:nvPr userDrawn="1"/>
        </p:nvSpPr>
        <p:spPr>
          <a:xfrm rot="1240963">
            <a:off x="7359750" y="3463584"/>
            <a:ext cx="10704478" cy="13689930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D050676D-8BCD-4243-B219-2C83C56A25CA}"/>
              </a:ext>
            </a:extLst>
          </p:cNvPr>
          <p:cNvSpPr/>
          <p:nvPr userDrawn="1"/>
        </p:nvSpPr>
        <p:spPr>
          <a:xfrm rot="1240963">
            <a:off x="3643533" y="4878218"/>
            <a:ext cx="10704478" cy="13689930"/>
          </a:xfrm>
          <a:prstGeom prst="ellipse">
            <a:avLst/>
          </a:prstGeom>
          <a:solidFill>
            <a:schemeClr val="accent5">
              <a:alpha val="59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picture containing drawing  Description automatically generated">
            <a:extLst>
              <a:ext uri="{FF2B5EF4-FFF2-40B4-BE49-F238E27FC236}">
                <a16:creationId xmlns:a16="http://schemas.microsoft.com/office/drawing/2014/main" xmlns="" id="{93227643-83DB-4F29-AA69-2D4E6D16CC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94054" y="5712178"/>
            <a:ext cx="1997946" cy="114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2811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l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xmlns="" id="{B48698D0-501B-480F-B2ED-3B3649588020}"/>
              </a:ext>
            </a:extLst>
          </p:cNvPr>
          <p:cNvSpPr/>
          <p:nvPr userDrawn="1"/>
        </p:nvSpPr>
        <p:spPr>
          <a:xfrm rot="1240963">
            <a:off x="7359750" y="3463584"/>
            <a:ext cx="10704478" cy="13689930"/>
          </a:xfrm>
          <a:prstGeom prst="ellipse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D050676D-8BCD-4243-B219-2C83C56A25CA}"/>
              </a:ext>
            </a:extLst>
          </p:cNvPr>
          <p:cNvSpPr/>
          <p:nvPr userDrawn="1"/>
        </p:nvSpPr>
        <p:spPr>
          <a:xfrm rot="1240963">
            <a:off x="3643533" y="4878218"/>
            <a:ext cx="10704478" cy="13689930"/>
          </a:xfrm>
          <a:prstGeom prst="ellipse">
            <a:avLst/>
          </a:prstGeom>
          <a:solidFill>
            <a:schemeClr val="accent4">
              <a:alpha val="59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picture containing drawing  Description automatically generated">
            <a:extLst>
              <a:ext uri="{FF2B5EF4-FFF2-40B4-BE49-F238E27FC236}">
                <a16:creationId xmlns:a16="http://schemas.microsoft.com/office/drawing/2014/main" xmlns="" id="{93227643-83DB-4F29-AA69-2D4E6D16CC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94054" y="5712178"/>
            <a:ext cx="1997946" cy="114582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D19C53-48B4-4C9C-B631-DEC6527374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360001"/>
            <a:ext cx="11473200" cy="1296862"/>
          </a:xfrm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A3853A7D-F02F-486E-9972-0C25B2F69D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400" y="1774634"/>
            <a:ext cx="11473200" cy="3937543"/>
          </a:xfrm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536626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l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xmlns="" id="{B48698D0-501B-480F-B2ED-3B3649588020}"/>
              </a:ext>
            </a:extLst>
          </p:cNvPr>
          <p:cNvSpPr/>
          <p:nvPr userDrawn="1"/>
        </p:nvSpPr>
        <p:spPr>
          <a:xfrm rot="1240963">
            <a:off x="7359750" y="3463584"/>
            <a:ext cx="10704478" cy="13689930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D050676D-8BCD-4243-B219-2C83C56A25CA}"/>
              </a:ext>
            </a:extLst>
          </p:cNvPr>
          <p:cNvSpPr/>
          <p:nvPr userDrawn="1"/>
        </p:nvSpPr>
        <p:spPr>
          <a:xfrm rot="1240963">
            <a:off x="3643533" y="4878218"/>
            <a:ext cx="10704478" cy="13689930"/>
          </a:xfrm>
          <a:prstGeom prst="ellipse">
            <a:avLst/>
          </a:prstGeom>
          <a:solidFill>
            <a:schemeClr val="accent6">
              <a:alpha val="59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picture containing drawing  Description automatically generated">
            <a:extLst>
              <a:ext uri="{FF2B5EF4-FFF2-40B4-BE49-F238E27FC236}">
                <a16:creationId xmlns:a16="http://schemas.microsoft.com/office/drawing/2014/main" xmlns="" id="{93227643-83DB-4F29-AA69-2D4E6D16CC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94054" y="5712178"/>
            <a:ext cx="1997946" cy="114582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D19C53-48B4-4C9C-B631-DEC6527374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360001"/>
            <a:ext cx="11473200" cy="1296862"/>
          </a:xfrm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A3853A7D-F02F-486E-9972-0C25B2F69D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400" y="1774634"/>
            <a:ext cx="11473200" cy="3937543"/>
          </a:xfrm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848032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l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mmar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xmlns="" id="{B48698D0-501B-480F-B2ED-3B3649588020}"/>
              </a:ext>
            </a:extLst>
          </p:cNvPr>
          <p:cNvSpPr>
            <a:spLocks noChangeAspect="1"/>
          </p:cNvSpPr>
          <p:nvPr userDrawn="1"/>
        </p:nvSpPr>
        <p:spPr>
          <a:xfrm rot="1240963">
            <a:off x="1027781" y="-2249578"/>
            <a:ext cx="10449642" cy="12761493"/>
          </a:xfrm>
          <a:prstGeom prst="ellipse">
            <a:avLst/>
          </a:prstGeom>
          <a:solidFill>
            <a:schemeClr val="accent2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 descr="A picture containing drawing  Description automatically generated">
            <a:extLst>
              <a:ext uri="{FF2B5EF4-FFF2-40B4-BE49-F238E27FC236}">
                <a16:creationId xmlns:a16="http://schemas.microsoft.com/office/drawing/2014/main" xmlns="" id="{ABD07B6B-0833-415B-AFBC-814FA5152A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94054" y="5712178"/>
            <a:ext cx="1997946" cy="11458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58F39E-521F-4B78-B4A2-97C071CF9E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187" y="1723"/>
            <a:ext cx="10886830" cy="1145822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8BCACB-0B5A-429E-9FAF-A986CBA225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367692"/>
            <a:ext cx="9144000" cy="447821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735675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l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ummar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xmlns="" id="{B48698D0-501B-480F-B2ED-3B3649588020}"/>
              </a:ext>
            </a:extLst>
          </p:cNvPr>
          <p:cNvSpPr>
            <a:spLocks noChangeAspect="1"/>
          </p:cNvSpPr>
          <p:nvPr userDrawn="1"/>
        </p:nvSpPr>
        <p:spPr>
          <a:xfrm rot="1240963">
            <a:off x="1027781" y="-2249578"/>
            <a:ext cx="10449642" cy="12761493"/>
          </a:xfrm>
          <a:prstGeom prst="ellipse">
            <a:avLst/>
          </a:prstGeom>
          <a:solidFill>
            <a:schemeClr val="accent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 descr="A picture containing drawing  Description automatically generated">
            <a:extLst>
              <a:ext uri="{FF2B5EF4-FFF2-40B4-BE49-F238E27FC236}">
                <a16:creationId xmlns:a16="http://schemas.microsoft.com/office/drawing/2014/main" xmlns="" id="{ABD07B6B-0833-415B-AFBC-814FA5152A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94054" y="5712178"/>
            <a:ext cx="1997946" cy="11458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58F39E-521F-4B78-B4A2-97C071CF9E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187" y="1723"/>
            <a:ext cx="10886830" cy="1145822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8BCACB-0B5A-429E-9FAF-A986CBA225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367692"/>
            <a:ext cx="9144000" cy="447821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584013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l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ummar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xmlns="" id="{B48698D0-501B-480F-B2ED-3B3649588020}"/>
              </a:ext>
            </a:extLst>
          </p:cNvPr>
          <p:cNvSpPr>
            <a:spLocks noChangeAspect="1"/>
          </p:cNvSpPr>
          <p:nvPr userDrawn="1"/>
        </p:nvSpPr>
        <p:spPr>
          <a:xfrm rot="1240963">
            <a:off x="1027781" y="-2249578"/>
            <a:ext cx="10449642" cy="12761493"/>
          </a:xfrm>
          <a:prstGeom prst="ellipse">
            <a:avLst/>
          </a:prstGeom>
          <a:solidFill>
            <a:schemeClr val="accent6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 descr="A picture containing drawing  Description automatically generated">
            <a:extLst>
              <a:ext uri="{FF2B5EF4-FFF2-40B4-BE49-F238E27FC236}">
                <a16:creationId xmlns:a16="http://schemas.microsoft.com/office/drawing/2014/main" xmlns="" id="{ABD07B6B-0833-415B-AFBC-814FA5152A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94054" y="5712178"/>
            <a:ext cx="1997946" cy="11458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58F39E-521F-4B78-B4A2-97C071CF9E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187" y="1723"/>
            <a:ext cx="10886830" cy="1145822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8BCACB-0B5A-429E-9FAF-A986CBA225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367692"/>
            <a:ext cx="9144000" cy="447821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218477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xmlns="" id="{B48698D0-501B-480F-B2ED-3B3649588020}"/>
              </a:ext>
            </a:extLst>
          </p:cNvPr>
          <p:cNvSpPr/>
          <p:nvPr userDrawn="1"/>
        </p:nvSpPr>
        <p:spPr>
          <a:xfrm rot="1240963">
            <a:off x="1263899" y="-2638193"/>
            <a:ext cx="9936138" cy="12134384"/>
          </a:xfrm>
          <a:prstGeom prst="ellipse">
            <a:avLst/>
          </a:prstGeom>
          <a:solidFill>
            <a:schemeClr val="accent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drawing  Description automatically generated">
            <a:extLst>
              <a:ext uri="{FF2B5EF4-FFF2-40B4-BE49-F238E27FC236}">
                <a16:creationId xmlns:a16="http://schemas.microsoft.com/office/drawing/2014/main" xmlns="" id="{939A7D4B-7E2B-4FF7-B59F-CBB0CF906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9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8225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xmlns="" id="{B48698D0-501B-480F-B2ED-3B3649588020}"/>
              </a:ext>
            </a:extLst>
          </p:cNvPr>
          <p:cNvSpPr/>
          <p:nvPr userDrawn="1"/>
        </p:nvSpPr>
        <p:spPr>
          <a:xfrm rot="1240963">
            <a:off x="1263899" y="-2638193"/>
            <a:ext cx="9936138" cy="12134384"/>
          </a:xfrm>
          <a:prstGeom prst="ellipse">
            <a:avLst/>
          </a:prstGeom>
          <a:solidFill>
            <a:schemeClr val="accent3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drawing  Description automatically generated">
            <a:extLst>
              <a:ext uri="{FF2B5EF4-FFF2-40B4-BE49-F238E27FC236}">
                <a16:creationId xmlns:a16="http://schemas.microsoft.com/office/drawing/2014/main" xmlns="" id="{939A7D4B-7E2B-4FF7-B59F-CBB0CF906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9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2114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xmlns="" id="{B48698D0-501B-480F-B2ED-3B3649588020}"/>
              </a:ext>
            </a:extLst>
          </p:cNvPr>
          <p:cNvSpPr/>
          <p:nvPr userDrawn="1"/>
        </p:nvSpPr>
        <p:spPr>
          <a:xfrm rot="1240963">
            <a:off x="1291607" y="-2638193"/>
            <a:ext cx="9936138" cy="12134384"/>
          </a:xfrm>
          <a:prstGeom prst="ellipse">
            <a:avLst/>
          </a:prstGeom>
          <a:solidFill>
            <a:schemeClr val="accent2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drawing  Description automatically generated">
            <a:extLst>
              <a:ext uri="{FF2B5EF4-FFF2-40B4-BE49-F238E27FC236}">
                <a16:creationId xmlns:a16="http://schemas.microsoft.com/office/drawing/2014/main" xmlns="" id="{939A7D4B-7E2B-4FF7-B59F-CBB0CF906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6463" y="-471054"/>
            <a:ext cx="5979074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8369A1F-B5ED-4C27-8E3E-669C9FD80EE7}"/>
              </a:ext>
            </a:extLst>
          </p:cNvPr>
          <p:cNvSpPr txBox="1"/>
          <p:nvPr userDrawn="1"/>
        </p:nvSpPr>
        <p:spPr>
          <a:xfrm>
            <a:off x="1136959" y="2391628"/>
            <a:ext cx="101900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+mn-lt"/>
              </a:rPr>
              <a:t>For more stories and information about our work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schemeClr val="bg1"/>
                </a:solidFill>
                <a:latin typeface="+mj-lt"/>
              </a:rPr>
              <a:t>www.viva.org</a:t>
            </a:r>
          </a:p>
          <a:p>
            <a:pPr algn="ctr"/>
            <a:endParaRPr lang="en-GB" sz="32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GB" sz="3200" dirty="0">
                <a:solidFill>
                  <a:schemeClr val="bg1"/>
                </a:solidFill>
                <a:latin typeface="+mn-lt"/>
              </a:rPr>
              <a:t>If you want to contact us please email</a:t>
            </a:r>
          </a:p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info@viva.org</a:t>
            </a:r>
          </a:p>
          <a:p>
            <a:pPr algn="ctr"/>
            <a:endParaRPr lang="en-GB" sz="32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GB" sz="3200" dirty="0">
                <a:solidFill>
                  <a:schemeClr val="bg1"/>
                </a:solidFill>
                <a:latin typeface="+mn-lt"/>
              </a:rPr>
              <a:t>To support our work with vulnerable children</a:t>
            </a:r>
          </a:p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www.viva.org/give</a:t>
            </a:r>
          </a:p>
        </p:txBody>
      </p:sp>
    </p:spTree>
    <p:extLst>
      <p:ext uri="{BB962C8B-B14F-4D97-AF65-F5344CB8AC3E}">
        <p14:creationId xmlns:p14="http://schemas.microsoft.com/office/powerpoint/2010/main" xmlns="" val="1477153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xmlns="" id="{B48698D0-501B-480F-B2ED-3B3649588020}"/>
              </a:ext>
            </a:extLst>
          </p:cNvPr>
          <p:cNvSpPr/>
          <p:nvPr userDrawn="1"/>
        </p:nvSpPr>
        <p:spPr>
          <a:xfrm rot="1240963">
            <a:off x="1291607" y="-2638193"/>
            <a:ext cx="9936138" cy="12134384"/>
          </a:xfrm>
          <a:prstGeom prst="ellipse">
            <a:avLst/>
          </a:prstGeom>
          <a:solidFill>
            <a:schemeClr val="accent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drawing  Description automatically generated">
            <a:extLst>
              <a:ext uri="{FF2B5EF4-FFF2-40B4-BE49-F238E27FC236}">
                <a16:creationId xmlns:a16="http://schemas.microsoft.com/office/drawing/2014/main" xmlns="" id="{939A7D4B-7E2B-4FF7-B59F-CBB0CF906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6463" y="-471054"/>
            <a:ext cx="5979074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8369A1F-B5ED-4C27-8E3E-669C9FD80EE7}"/>
              </a:ext>
            </a:extLst>
          </p:cNvPr>
          <p:cNvSpPr txBox="1"/>
          <p:nvPr userDrawn="1"/>
        </p:nvSpPr>
        <p:spPr>
          <a:xfrm>
            <a:off x="1136959" y="2391628"/>
            <a:ext cx="101900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+mn-lt"/>
              </a:rPr>
              <a:t>For more stories and information about our work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schemeClr val="bg1"/>
                </a:solidFill>
                <a:latin typeface="+mj-lt"/>
              </a:rPr>
              <a:t>www.viva.org</a:t>
            </a:r>
          </a:p>
          <a:p>
            <a:pPr algn="ctr"/>
            <a:endParaRPr lang="en-GB" sz="32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GB" sz="3200" dirty="0">
                <a:solidFill>
                  <a:schemeClr val="bg1"/>
                </a:solidFill>
                <a:latin typeface="+mn-lt"/>
              </a:rPr>
              <a:t>If you want to contact us please email</a:t>
            </a:r>
          </a:p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info@viva.org</a:t>
            </a:r>
          </a:p>
          <a:p>
            <a:pPr algn="ctr"/>
            <a:endParaRPr lang="en-GB" sz="32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GB" sz="3200" dirty="0">
                <a:solidFill>
                  <a:schemeClr val="bg1"/>
                </a:solidFill>
                <a:latin typeface="+mn-lt"/>
              </a:rPr>
              <a:t>To support our work with vulnerable children</a:t>
            </a:r>
          </a:p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www.viva.org/give</a:t>
            </a:r>
          </a:p>
        </p:txBody>
      </p:sp>
    </p:spTree>
    <p:extLst>
      <p:ext uri="{BB962C8B-B14F-4D97-AF65-F5344CB8AC3E}">
        <p14:creationId xmlns:p14="http://schemas.microsoft.com/office/powerpoint/2010/main" xmlns="" val="1404146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xmlns="" id="{B48698D0-501B-480F-B2ED-3B3649588020}"/>
              </a:ext>
            </a:extLst>
          </p:cNvPr>
          <p:cNvSpPr/>
          <p:nvPr userDrawn="1"/>
        </p:nvSpPr>
        <p:spPr>
          <a:xfrm rot="1240963">
            <a:off x="1291607" y="-2638193"/>
            <a:ext cx="9936138" cy="12134384"/>
          </a:xfrm>
          <a:prstGeom prst="ellipse">
            <a:avLst/>
          </a:prstGeom>
          <a:solidFill>
            <a:schemeClr val="accent3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drawing  Description automatically generated">
            <a:extLst>
              <a:ext uri="{FF2B5EF4-FFF2-40B4-BE49-F238E27FC236}">
                <a16:creationId xmlns:a16="http://schemas.microsoft.com/office/drawing/2014/main" xmlns="" id="{939A7D4B-7E2B-4FF7-B59F-CBB0CF906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6463" y="-471054"/>
            <a:ext cx="5979074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8369A1F-B5ED-4C27-8E3E-669C9FD80EE7}"/>
              </a:ext>
            </a:extLst>
          </p:cNvPr>
          <p:cNvSpPr txBox="1"/>
          <p:nvPr userDrawn="1"/>
        </p:nvSpPr>
        <p:spPr>
          <a:xfrm>
            <a:off x="457190" y="2933660"/>
            <a:ext cx="114808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chemeClr val="bg1"/>
                </a:solidFill>
                <a:latin typeface="+mn-lt"/>
              </a:rPr>
              <a:t>Para más historias e información sobre nuestro trabajo</a:t>
            </a:r>
            <a:endParaRPr lang="en-GB" sz="3200" dirty="0">
              <a:solidFill>
                <a:schemeClr val="bg1"/>
              </a:solidFill>
              <a:latin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schemeClr val="bg1"/>
                </a:solidFill>
                <a:latin typeface="+mj-lt"/>
              </a:rPr>
              <a:t>www.viva.org</a:t>
            </a:r>
          </a:p>
          <a:p>
            <a:pPr algn="ctr"/>
            <a:r>
              <a:rPr lang="es-ES" sz="3200" dirty="0" smtClean="0">
                <a:solidFill>
                  <a:schemeClr val="bg1"/>
                </a:solidFill>
                <a:latin typeface="+mn-lt"/>
              </a:rPr>
              <a:t>Si desea ponerte en contacto con nosotros por favor envía un correo electrónico</a:t>
            </a:r>
            <a:endParaRPr lang="en-GB" sz="32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info@viva.org</a:t>
            </a:r>
          </a:p>
          <a:p>
            <a:pPr algn="ctr"/>
            <a:r>
              <a:rPr lang="es-ES" sz="3200" dirty="0" smtClean="0">
                <a:solidFill>
                  <a:schemeClr val="bg1"/>
                </a:solidFill>
                <a:latin typeface="+mn-lt"/>
              </a:rPr>
              <a:t>Para apoyar nuestro trabajo con niños vulnerables</a:t>
            </a:r>
            <a:endParaRPr lang="en-GB" sz="32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www.viva.org/give</a:t>
            </a:r>
          </a:p>
        </p:txBody>
      </p:sp>
    </p:spTree>
    <p:extLst>
      <p:ext uri="{BB962C8B-B14F-4D97-AF65-F5344CB8AC3E}">
        <p14:creationId xmlns:p14="http://schemas.microsoft.com/office/powerpoint/2010/main" xmlns="" val="1585689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xmlns="" id="{B48698D0-501B-480F-B2ED-3B3649588020}"/>
              </a:ext>
            </a:extLst>
          </p:cNvPr>
          <p:cNvSpPr>
            <a:spLocks noChangeAspect="1"/>
          </p:cNvSpPr>
          <p:nvPr userDrawn="1"/>
        </p:nvSpPr>
        <p:spPr>
          <a:xfrm rot="1240963">
            <a:off x="5847982" y="-2501789"/>
            <a:ext cx="7489909" cy="9146956"/>
          </a:xfrm>
          <a:prstGeom prst="ellipse">
            <a:avLst/>
          </a:prstGeom>
          <a:solidFill>
            <a:schemeClr val="accent5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drawing  Description automatically generated">
            <a:extLst>
              <a:ext uri="{FF2B5EF4-FFF2-40B4-BE49-F238E27FC236}">
                <a16:creationId xmlns:a16="http://schemas.microsoft.com/office/drawing/2014/main" xmlns="" id="{939A7D4B-7E2B-4FF7-B59F-CBB0CF906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94054" y="5712178"/>
            <a:ext cx="1997946" cy="114582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AFFB2D89-FFD3-4F4B-B0B1-2EFF74F6B26A}"/>
              </a:ext>
            </a:extLst>
          </p:cNvPr>
          <p:cNvSpPr>
            <a:spLocks noChangeAspect="1"/>
          </p:cNvSpPr>
          <p:nvPr userDrawn="1"/>
        </p:nvSpPr>
        <p:spPr>
          <a:xfrm rot="1240963">
            <a:off x="-359812" y="749600"/>
            <a:ext cx="7489909" cy="9146956"/>
          </a:xfrm>
          <a:prstGeom prst="ellipse">
            <a:avLst/>
          </a:prstGeom>
          <a:solidFill>
            <a:schemeClr val="accent5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457E32-9128-4BF2-89A4-110DD490D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443" y="2071688"/>
            <a:ext cx="9331325" cy="914400"/>
          </a:xfrm>
        </p:spPr>
        <p:txBody>
          <a:bodyPr>
            <a:noAutofit/>
          </a:bodyPr>
          <a:lstStyle>
            <a:lvl1pPr marL="0" indent="0">
              <a:buNone/>
              <a:defRPr sz="4200" b="0">
                <a:latin typeface="+mj-lt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6622C2D7-E334-4927-9219-977530746B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443" y="3567802"/>
            <a:ext cx="9331325" cy="914400"/>
          </a:xfrm>
        </p:spPr>
        <p:txBody>
          <a:bodyPr>
            <a:noAutofit/>
          </a:bodyPr>
          <a:lstStyle>
            <a:lvl1pPr marL="0" indent="0">
              <a:buNone/>
              <a:defRPr sz="4200" b="0">
                <a:latin typeface="+mn-lt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660775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ey Poin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xmlns="" id="{B48698D0-501B-480F-B2ED-3B3649588020}"/>
              </a:ext>
            </a:extLst>
          </p:cNvPr>
          <p:cNvSpPr>
            <a:spLocks noChangeAspect="1"/>
          </p:cNvSpPr>
          <p:nvPr userDrawn="1"/>
        </p:nvSpPr>
        <p:spPr>
          <a:xfrm rot="1240963">
            <a:off x="5847982" y="-2501789"/>
            <a:ext cx="7489909" cy="9146956"/>
          </a:xfrm>
          <a:prstGeom prst="ellipse">
            <a:avLst/>
          </a:prstGeom>
          <a:solidFill>
            <a:schemeClr val="accent4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drawing  Description automatically generated">
            <a:extLst>
              <a:ext uri="{FF2B5EF4-FFF2-40B4-BE49-F238E27FC236}">
                <a16:creationId xmlns:a16="http://schemas.microsoft.com/office/drawing/2014/main" xmlns="" id="{939A7D4B-7E2B-4FF7-B59F-CBB0CF906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94054" y="5712178"/>
            <a:ext cx="1997946" cy="114582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AFFB2D89-FFD3-4F4B-B0B1-2EFF74F6B26A}"/>
              </a:ext>
            </a:extLst>
          </p:cNvPr>
          <p:cNvSpPr>
            <a:spLocks noChangeAspect="1"/>
          </p:cNvSpPr>
          <p:nvPr userDrawn="1"/>
        </p:nvSpPr>
        <p:spPr>
          <a:xfrm rot="1240963">
            <a:off x="-359812" y="749600"/>
            <a:ext cx="7489909" cy="9146956"/>
          </a:xfrm>
          <a:prstGeom prst="ellipse">
            <a:avLst/>
          </a:prstGeom>
          <a:solidFill>
            <a:schemeClr val="accent4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457E32-9128-4BF2-89A4-110DD490D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443" y="2071688"/>
            <a:ext cx="9331325" cy="914400"/>
          </a:xfrm>
        </p:spPr>
        <p:txBody>
          <a:bodyPr>
            <a:noAutofit/>
          </a:bodyPr>
          <a:lstStyle>
            <a:lvl1pPr marL="0" indent="0">
              <a:buNone/>
              <a:defRPr sz="4200" b="0">
                <a:latin typeface="+mj-lt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6622C2D7-E334-4927-9219-977530746B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443" y="3567802"/>
            <a:ext cx="9331325" cy="914400"/>
          </a:xfrm>
        </p:spPr>
        <p:txBody>
          <a:bodyPr>
            <a:noAutofit/>
          </a:bodyPr>
          <a:lstStyle>
            <a:lvl1pPr marL="0" indent="0">
              <a:buNone/>
              <a:defRPr sz="4200" b="0">
                <a:latin typeface="+mn-lt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532537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ey Point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xmlns="" id="{B48698D0-501B-480F-B2ED-3B3649588020}"/>
              </a:ext>
            </a:extLst>
          </p:cNvPr>
          <p:cNvSpPr>
            <a:spLocks noChangeAspect="1"/>
          </p:cNvSpPr>
          <p:nvPr userDrawn="1"/>
        </p:nvSpPr>
        <p:spPr>
          <a:xfrm rot="1240963">
            <a:off x="5847982" y="-2501789"/>
            <a:ext cx="7489909" cy="9146956"/>
          </a:xfrm>
          <a:prstGeom prst="ellipse">
            <a:avLst/>
          </a:prstGeom>
          <a:solidFill>
            <a:schemeClr val="accent6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drawing  Description automatically generated">
            <a:extLst>
              <a:ext uri="{FF2B5EF4-FFF2-40B4-BE49-F238E27FC236}">
                <a16:creationId xmlns:a16="http://schemas.microsoft.com/office/drawing/2014/main" xmlns="" id="{939A7D4B-7E2B-4FF7-B59F-CBB0CF906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94054" y="5712178"/>
            <a:ext cx="1997946" cy="114582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AFFB2D89-FFD3-4F4B-B0B1-2EFF74F6B26A}"/>
              </a:ext>
            </a:extLst>
          </p:cNvPr>
          <p:cNvSpPr>
            <a:spLocks noChangeAspect="1"/>
          </p:cNvSpPr>
          <p:nvPr userDrawn="1"/>
        </p:nvSpPr>
        <p:spPr>
          <a:xfrm rot="1240963">
            <a:off x="-359812" y="749600"/>
            <a:ext cx="7489909" cy="9146956"/>
          </a:xfrm>
          <a:prstGeom prst="ellipse">
            <a:avLst/>
          </a:prstGeom>
          <a:solidFill>
            <a:schemeClr val="accent6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457E32-9128-4BF2-89A4-110DD490D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443" y="2071688"/>
            <a:ext cx="9331325" cy="914400"/>
          </a:xfrm>
        </p:spPr>
        <p:txBody>
          <a:bodyPr>
            <a:noAutofit/>
          </a:bodyPr>
          <a:lstStyle>
            <a:lvl1pPr marL="0" indent="0">
              <a:buNone/>
              <a:defRPr sz="4200" b="0">
                <a:latin typeface="+mj-lt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6622C2D7-E334-4927-9219-977530746B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443" y="3567802"/>
            <a:ext cx="9331325" cy="914400"/>
          </a:xfrm>
        </p:spPr>
        <p:txBody>
          <a:bodyPr>
            <a:noAutofit/>
          </a:bodyPr>
          <a:lstStyle>
            <a:lvl1pPr marL="0" indent="0">
              <a:buNone/>
              <a:defRPr sz="4200" b="0">
                <a:latin typeface="+mn-lt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476033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826974C-D694-4771-A294-E43A6D94D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7C4C97-22B7-4C2B-9E9C-6579B9345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69D6C6-D629-492E-9A64-AC8CA555A5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52916-C928-4101-80DE-D82E48BF58B8}" type="datetimeFigureOut">
              <a:rPr lang="en-GB" smtClean="0"/>
              <a:pPr/>
              <a:t>15/03/2022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C187D0-59BF-4C45-9F19-9EFF16279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417EC0-72C1-4791-B942-A2BD2D9E4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9C85D-A312-47C7-9FA9-647A1D713BA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57885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72" r:id="rId3"/>
    <p:sldLayoutId id="2147483666" r:id="rId4"/>
    <p:sldLayoutId id="2147483669" r:id="rId5"/>
    <p:sldLayoutId id="2147483673" r:id="rId6"/>
    <p:sldLayoutId id="2147483664" r:id="rId7"/>
    <p:sldLayoutId id="2147483670" r:id="rId8"/>
    <p:sldLayoutId id="2147483674" r:id="rId9"/>
    <p:sldLayoutId id="2147483663" r:id="rId10"/>
    <p:sldLayoutId id="2147483665" r:id="rId11"/>
    <p:sldLayoutId id="2147483667" r:id="rId12"/>
    <p:sldLayoutId id="2147483675" r:id="rId13"/>
    <p:sldLayoutId id="2147483662" r:id="rId14"/>
    <p:sldLayoutId id="2147483671" r:id="rId15"/>
    <p:sldLayoutId id="2147483676" r:id="rId16"/>
  </p:sldLayoutIdLst>
  <p:transition>
    <p:pull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159153" y="4774616"/>
            <a:ext cx="9331325" cy="914400"/>
          </a:xfrm>
        </p:spPr>
        <p:txBody>
          <a:bodyPr/>
          <a:lstStyle/>
          <a:p>
            <a:r>
              <a:rPr lang="en-GB" dirty="0" err="1" smtClean="0"/>
              <a:t>Charla</a:t>
            </a:r>
            <a:r>
              <a:rPr lang="en-GB" dirty="0" smtClean="0"/>
              <a:t> o </a:t>
            </a:r>
            <a:r>
              <a:rPr lang="en-GB" dirty="0" err="1" smtClean="0"/>
              <a:t>sermón</a:t>
            </a:r>
            <a:r>
              <a:rPr lang="en-GB" dirty="0" smtClean="0"/>
              <a:t>:</a:t>
            </a:r>
          </a:p>
          <a:p>
            <a:r>
              <a:rPr lang="en-GB" dirty="0" smtClean="0"/>
              <a:t>	</a:t>
            </a:r>
            <a:r>
              <a:rPr lang="en-GB" dirty="0" err="1" smtClean="0"/>
              <a:t>recurso</a:t>
            </a:r>
            <a:r>
              <a:rPr lang="en-GB" dirty="0" smtClean="0"/>
              <a:t> de power point</a:t>
            </a:r>
            <a:endParaRPr lang="en-GB" dirty="0"/>
          </a:p>
        </p:txBody>
      </p:sp>
      <p:pic>
        <p:nvPicPr>
          <p:cNvPr id="4" name="Picture 3" descr="WWP Final Landscape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63675" y="693336"/>
            <a:ext cx="10791931" cy="3597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67034248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164782" y="360001"/>
            <a:ext cx="2668418" cy="1296862"/>
          </a:xfrm>
        </p:spPr>
        <p:txBody>
          <a:bodyPr>
            <a:normAutofit fontScale="85000" lnSpcReduction="20000"/>
          </a:bodyPr>
          <a:lstStyle/>
          <a:p>
            <a:r>
              <a:rPr lang="en-GB" dirty="0" err="1" smtClean="0"/>
              <a:t>Unción</a:t>
            </a:r>
            <a:r>
              <a:rPr lang="en-GB" dirty="0" smtClean="0"/>
              <a:t> del </a:t>
            </a:r>
            <a:r>
              <a:rPr lang="en-GB" dirty="0" err="1" smtClean="0"/>
              <a:t>espíritu</a:t>
            </a:r>
            <a:endParaRPr lang="en-GB" dirty="0" smtClean="0"/>
          </a:p>
          <a:p>
            <a:r>
              <a:rPr lang="en-GB" i="1" dirty="0" err="1" smtClean="0">
                <a:solidFill>
                  <a:srgbClr val="00B050"/>
                </a:solidFill>
              </a:rPr>
              <a:t>por</a:t>
            </a:r>
            <a:r>
              <a:rPr lang="en-GB" i="1" dirty="0" smtClean="0">
                <a:solidFill>
                  <a:srgbClr val="00B050"/>
                </a:solidFill>
              </a:rPr>
              <a:t> </a:t>
            </a:r>
            <a:r>
              <a:rPr lang="en-GB" i="1" dirty="0" err="1" smtClean="0">
                <a:solidFill>
                  <a:srgbClr val="00B050"/>
                </a:solidFill>
              </a:rPr>
              <a:t>Natacha</a:t>
            </a:r>
            <a:r>
              <a:rPr lang="en-GB" i="1" dirty="0" smtClean="0">
                <a:solidFill>
                  <a:srgbClr val="00B050"/>
                </a:solidFill>
              </a:rPr>
              <a:t> </a:t>
            </a:r>
            <a:r>
              <a:rPr lang="en-GB" i="1" dirty="0" err="1" smtClean="0">
                <a:solidFill>
                  <a:srgbClr val="00B050"/>
                </a:solidFill>
              </a:rPr>
              <a:t>Verny</a:t>
            </a:r>
            <a:endParaRPr lang="en-GB" dirty="0" smtClean="0"/>
          </a:p>
        </p:txBody>
      </p:sp>
      <p:pic>
        <p:nvPicPr>
          <p:cNvPr id="5" name="Picture 4" descr="pexels-camila-melo-3075974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13218"/>
            <a:ext cx="9144000" cy="6844782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3) </a:t>
            </a:r>
            <a:r>
              <a:rPr lang="en-GB" dirty="0" err="1" smtClean="0"/>
              <a:t>Proyectos</a:t>
            </a:r>
            <a:r>
              <a:rPr lang="en-GB" dirty="0" smtClean="0"/>
              <a:t> </a:t>
            </a:r>
            <a:r>
              <a:rPr lang="en-GB" sz="2400" dirty="0" err="1" smtClean="0">
                <a:latin typeface="+mn-lt"/>
              </a:rPr>
              <a:t>para</a:t>
            </a:r>
            <a:r>
              <a:rPr lang="en-GB" sz="2400" dirty="0" smtClean="0">
                <a:latin typeface="+mn-lt"/>
              </a:rPr>
              <a:t> </a:t>
            </a:r>
            <a:r>
              <a:rPr lang="en-GB" sz="2400" dirty="0" err="1" smtClean="0">
                <a:latin typeface="+mn-lt"/>
              </a:rPr>
              <a:t>niños</a:t>
            </a:r>
            <a:endParaRPr lang="en-GB" dirty="0" smtClean="0">
              <a:latin typeface="+mn-lt"/>
            </a:endParaRPr>
          </a:p>
          <a:p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59400" y="914400"/>
            <a:ext cx="11473200" cy="5507183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lphaLcParenR"/>
            </a:pPr>
            <a:r>
              <a:rPr lang="en-GB" dirty="0" err="1" smtClean="0"/>
              <a:t>Acción</a:t>
            </a:r>
            <a:r>
              <a:rPr lang="en-GB" dirty="0" smtClean="0"/>
              <a:t> </a:t>
            </a:r>
            <a:r>
              <a:rPr lang="en-GB" dirty="0" err="1" smtClean="0"/>
              <a:t>valiente</a:t>
            </a:r>
            <a:endParaRPr lang="en-GB" dirty="0" smtClean="0"/>
          </a:p>
          <a:p>
            <a:pPr marL="1200150" lvl="1" indent="-514350">
              <a:buNone/>
            </a:pPr>
            <a:r>
              <a:rPr lang="es-ES" dirty="0" smtClean="0"/>
              <a:t>¿Cuál fue el impacto de Pentecostés?</a:t>
            </a:r>
          </a:p>
          <a:p>
            <a:pPr marL="1200150" lvl="1" indent="-514350">
              <a:buNone/>
            </a:pPr>
            <a:r>
              <a:rPr lang="es-ES" dirty="0" smtClean="0"/>
              <a:t>¿Cómo fueron transformados los discípulos? poder milagroso</a:t>
            </a:r>
          </a:p>
          <a:p>
            <a:pPr marL="1200150" lvl="1" indent="-514350">
              <a:buNone/>
            </a:pPr>
            <a:r>
              <a:rPr lang="es-ES" dirty="0" smtClean="0"/>
              <a:t>“El Espíritu les capacitó” (Hechos 2:4) disponible hoy</a:t>
            </a:r>
            <a:endParaRPr lang="en-GB" dirty="0" smtClean="0"/>
          </a:p>
          <a:p>
            <a:pPr marL="1200150" lvl="1" indent="-514350">
              <a:buFont typeface="Wingdings 2"/>
              <a:buChar char="E"/>
            </a:pPr>
            <a:r>
              <a:rPr lang="es-ES" dirty="0" smtClean="0"/>
              <a:t>¿Qué podemos hacer juntos ayudando</a:t>
            </a:r>
          </a:p>
          <a:p>
            <a:pPr marL="1200150" lvl="1" indent="-514350">
              <a:buNone/>
            </a:pPr>
            <a:r>
              <a:rPr lang="es-ES" dirty="0" smtClean="0"/>
              <a:t>					 a nuestras comunidades?</a:t>
            </a:r>
            <a:endParaRPr lang="en-GB" dirty="0" smtClean="0"/>
          </a:p>
          <a:p>
            <a:pPr marL="514350" indent="-514350">
              <a:buFont typeface="+mj-lt"/>
              <a:buAutoNum type="alphaLcParenR"/>
            </a:pPr>
            <a:r>
              <a:rPr lang="es-ES" dirty="0" smtClean="0"/>
              <a:t>Impacto: 3.000 nuevos creyentes</a:t>
            </a:r>
            <a:endParaRPr lang="en-GB" dirty="0" smtClean="0"/>
          </a:p>
          <a:p>
            <a:pPr marL="1200150" lvl="1" indent="-514350">
              <a:buNone/>
            </a:pPr>
            <a:r>
              <a:rPr lang="es-ES" dirty="0" smtClean="0"/>
              <a:t>Seguidores de Jesús unidos, constantes en la oración</a:t>
            </a:r>
          </a:p>
          <a:p>
            <a:pPr marL="1200150" lvl="1" indent="-514350">
              <a:buNone/>
            </a:pPr>
            <a:r>
              <a:rPr lang="es-ES" dirty="0" smtClean="0"/>
              <a:t>El espíritu les dio valentía: crea que es posible</a:t>
            </a:r>
            <a:r>
              <a:rPr lang="en-GB" dirty="0" smtClean="0"/>
              <a:t> </a:t>
            </a:r>
          </a:p>
          <a:p>
            <a:pPr marL="1200150" lvl="1" indent="-514350">
              <a:buNone/>
            </a:pPr>
            <a:r>
              <a:rPr lang="en-GB" dirty="0" smtClean="0">
                <a:sym typeface="Wingdings 2"/>
              </a:rPr>
              <a:t> </a:t>
            </a:r>
            <a:r>
              <a:rPr lang="es-ES" dirty="0" smtClean="0">
                <a:sym typeface="Wingdings 2"/>
              </a:rPr>
              <a:t>¿Qué gran sueño de cambio sucederá?</a:t>
            </a:r>
            <a:endParaRPr lang="en-GB" dirty="0" smtClean="0"/>
          </a:p>
          <a:p>
            <a:pPr marL="514350" indent="-514350">
              <a:buFont typeface="+mj-lt"/>
              <a:buAutoNum type="alphaLcParenR"/>
            </a:pPr>
            <a:r>
              <a:rPr lang="en-GB" dirty="0" err="1" smtClean="0"/>
              <a:t>Compartir</a:t>
            </a:r>
            <a:r>
              <a:rPr lang="en-GB" dirty="0" smtClean="0"/>
              <a:t> con </a:t>
            </a:r>
            <a:r>
              <a:rPr lang="en-GB" dirty="0" err="1" smtClean="0"/>
              <a:t>sacrificio</a:t>
            </a:r>
            <a:r>
              <a:rPr lang="en-GB" dirty="0" smtClean="0"/>
              <a:t> </a:t>
            </a:r>
          </a:p>
          <a:p>
            <a:pPr marL="1200150" lvl="1" indent="-514350">
              <a:buNone/>
            </a:pPr>
            <a:r>
              <a:rPr lang="es-ES" dirty="0" smtClean="0"/>
              <a:t>No solo hablar: acción social significativa</a:t>
            </a:r>
          </a:p>
          <a:p>
            <a:pPr marL="1200150" lvl="1" indent="-514350">
              <a:buNone/>
            </a:pPr>
            <a:r>
              <a:rPr lang="es-ES" dirty="0" smtClean="0"/>
              <a:t>“Vendió sus posesiones para dárselas a cualquiera que tuviera necesidad,” </a:t>
            </a:r>
          </a:p>
          <a:p>
            <a:pPr marL="1200150" lvl="1" indent="-514350">
              <a:buNone/>
            </a:pPr>
            <a:r>
              <a:rPr lang="es-ES" dirty="0" smtClean="0"/>
              <a:t>		(Hechos 2:45)</a:t>
            </a:r>
          </a:p>
          <a:p>
            <a:pPr marL="1200150" lvl="1" indent="-514350">
              <a:buNone/>
            </a:pPr>
            <a:r>
              <a:rPr lang="es-ES" dirty="0" smtClean="0"/>
              <a:t>Sé generoso</a:t>
            </a:r>
            <a:endParaRPr lang="en-GB" dirty="0" smtClean="0"/>
          </a:p>
          <a:p>
            <a:pPr marL="1200150" lvl="1" indent="-514350">
              <a:buFont typeface="Wingdings 2"/>
              <a:buChar char="E"/>
            </a:pPr>
            <a:r>
              <a:rPr lang="es-ES" dirty="0" smtClean="0">
                <a:sym typeface="Wingdings 2"/>
              </a:rPr>
              <a:t>¿Qué haremos para marcar la diferencia?</a:t>
            </a:r>
            <a:endParaRPr lang="en-GB" dirty="0" smtClean="0">
              <a:sym typeface="Wingdings 2"/>
            </a:endParaRPr>
          </a:p>
          <a:p>
            <a:pPr marL="514350" indent="-514350">
              <a:buFont typeface="+mj-lt"/>
              <a:buAutoNum type="alphaLcParenR"/>
            </a:pPr>
            <a:r>
              <a:rPr lang="en-GB" dirty="0" err="1" smtClean="0">
                <a:sym typeface="Wingdings 2"/>
              </a:rPr>
              <a:t>Alabanza</a:t>
            </a:r>
            <a:endParaRPr lang="en-GB" dirty="0" smtClean="0">
              <a:sym typeface="Wingdings 2"/>
            </a:endParaRPr>
          </a:p>
          <a:p>
            <a:pPr marL="1200150" lvl="1" indent="-514350">
              <a:buFont typeface="Wingdings 2"/>
              <a:buChar char="E"/>
            </a:pPr>
            <a:r>
              <a:rPr lang="es-ES" dirty="0" smtClean="0">
                <a:sym typeface="Wingdings 2"/>
              </a:rPr>
              <a:t>Reúnanse no solo para pedirle a Dios sino para agradecerle</a:t>
            </a:r>
            <a:endParaRPr lang="en-GB" dirty="0" smtClean="0">
              <a:sym typeface="Wingdings 2"/>
            </a:endParaRPr>
          </a:p>
          <a:p>
            <a:pPr marL="1200150" lvl="1" indent="-514350">
              <a:buFont typeface="Wingdings 2"/>
              <a:buChar char="E"/>
            </a:pPr>
            <a:endParaRPr lang="en-GB" dirty="0" smtClean="0"/>
          </a:p>
        </p:txBody>
      </p:sp>
      <p:sp>
        <p:nvSpPr>
          <p:cNvPr id="4" name="Explosion 1 3"/>
          <p:cNvSpPr/>
          <p:nvPr/>
        </p:nvSpPr>
        <p:spPr>
          <a:xfrm>
            <a:off x="8666019" y="145473"/>
            <a:ext cx="3525982" cy="3231572"/>
          </a:xfrm>
          <a:prstGeom prst="irregularSeal1">
            <a:avLst/>
          </a:prstGeom>
          <a:solidFill>
            <a:srgbClr val="B422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+mj-lt"/>
              </a:rPr>
              <a:t>ACTIVIDAD</a:t>
            </a:r>
          </a:p>
          <a:p>
            <a:pPr algn="ctr"/>
            <a:r>
              <a:rPr lang="es-ES" sz="1400" dirty="0" smtClean="0"/>
              <a:t>3.000 se unen al equipo o La buena noticia se difunde o Acción valiente</a:t>
            </a:r>
            <a:endParaRPr lang="en-GB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164782" y="360001"/>
            <a:ext cx="2668418" cy="1296862"/>
          </a:xfrm>
        </p:spPr>
        <p:txBody>
          <a:bodyPr>
            <a:normAutofit fontScale="85000" lnSpcReduction="10000"/>
          </a:bodyPr>
          <a:lstStyle/>
          <a:p>
            <a:r>
              <a:rPr lang="en-GB" dirty="0" err="1" smtClean="0"/>
              <a:t>Acción</a:t>
            </a:r>
            <a:r>
              <a:rPr lang="en-GB" dirty="0" smtClean="0"/>
              <a:t> </a:t>
            </a:r>
            <a:r>
              <a:rPr lang="en-GB" dirty="0" err="1" smtClean="0"/>
              <a:t>valiente</a:t>
            </a:r>
            <a:endParaRPr lang="en-GB" dirty="0" smtClean="0"/>
          </a:p>
          <a:p>
            <a:r>
              <a:rPr lang="en-GB" i="1" dirty="0" err="1" smtClean="0">
                <a:solidFill>
                  <a:srgbClr val="00B050"/>
                </a:solidFill>
              </a:rPr>
              <a:t>por</a:t>
            </a:r>
            <a:r>
              <a:rPr lang="en-GB" i="1" dirty="0" smtClean="0">
                <a:solidFill>
                  <a:srgbClr val="00B050"/>
                </a:solidFill>
              </a:rPr>
              <a:t> </a:t>
            </a:r>
            <a:r>
              <a:rPr lang="en-GB" i="1" dirty="0" err="1" smtClean="0">
                <a:solidFill>
                  <a:srgbClr val="00B050"/>
                </a:solidFill>
              </a:rPr>
              <a:t>Natacha</a:t>
            </a:r>
            <a:r>
              <a:rPr lang="en-GB" i="1" dirty="0" smtClean="0">
                <a:solidFill>
                  <a:srgbClr val="00B050"/>
                </a:solidFill>
              </a:rPr>
              <a:t> </a:t>
            </a:r>
            <a:r>
              <a:rPr lang="en-GB" i="1" dirty="0" err="1" smtClean="0">
                <a:solidFill>
                  <a:srgbClr val="00B050"/>
                </a:solidFill>
              </a:rPr>
              <a:t>Verny</a:t>
            </a:r>
            <a:endParaRPr lang="en-GB" dirty="0" smtClean="0"/>
          </a:p>
        </p:txBody>
      </p:sp>
      <p:pic>
        <p:nvPicPr>
          <p:cNvPr id="5" name="Picture 4" descr="pexels-camila-melo-3075974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-10196"/>
            <a:ext cx="9144000" cy="6868195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30637" y="318437"/>
            <a:ext cx="3979718" cy="1655835"/>
          </a:xfrm>
        </p:spPr>
        <p:txBody>
          <a:bodyPr>
            <a:normAutofit/>
          </a:bodyPr>
          <a:lstStyle/>
          <a:p>
            <a:r>
              <a:rPr lang="en-GB" dirty="0" err="1" smtClean="0"/>
              <a:t>Impacto</a:t>
            </a:r>
            <a:r>
              <a:rPr lang="en-GB" dirty="0" smtClean="0"/>
              <a:t>: 3.000 </a:t>
            </a:r>
            <a:r>
              <a:rPr lang="en-GB" dirty="0" err="1" smtClean="0"/>
              <a:t>nuevos</a:t>
            </a:r>
            <a:r>
              <a:rPr lang="en-GB" dirty="0" smtClean="0"/>
              <a:t> </a:t>
            </a:r>
            <a:r>
              <a:rPr lang="en-GB" dirty="0" err="1" smtClean="0"/>
              <a:t>creyentes</a:t>
            </a:r>
            <a:endParaRPr lang="en-GB" dirty="0" smtClean="0"/>
          </a:p>
          <a:p>
            <a:r>
              <a:rPr lang="en-GB" i="1" dirty="0" err="1" smtClean="0">
                <a:solidFill>
                  <a:srgbClr val="00B050"/>
                </a:solidFill>
              </a:rPr>
              <a:t>por</a:t>
            </a:r>
            <a:r>
              <a:rPr lang="en-GB" i="1" dirty="0" smtClean="0">
                <a:solidFill>
                  <a:srgbClr val="00B050"/>
                </a:solidFill>
              </a:rPr>
              <a:t> </a:t>
            </a:r>
            <a:r>
              <a:rPr lang="en-GB" i="1" dirty="0" err="1" smtClean="0">
                <a:solidFill>
                  <a:srgbClr val="00B050"/>
                </a:solidFill>
              </a:rPr>
              <a:t>Natacha</a:t>
            </a:r>
            <a:r>
              <a:rPr lang="en-GB" i="1" dirty="0" smtClean="0">
                <a:solidFill>
                  <a:srgbClr val="00B050"/>
                </a:solidFill>
              </a:rPr>
              <a:t> </a:t>
            </a:r>
            <a:r>
              <a:rPr lang="en-GB" i="1" dirty="0" err="1" smtClean="0">
                <a:solidFill>
                  <a:srgbClr val="00B050"/>
                </a:solidFill>
              </a:rPr>
              <a:t>Verny</a:t>
            </a:r>
            <a:endParaRPr lang="en-GB" dirty="0" smtClean="0"/>
          </a:p>
        </p:txBody>
      </p:sp>
      <p:pic>
        <p:nvPicPr>
          <p:cNvPr id="5" name="Picture 4" descr="pexels-camila-melo-3075974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215736" y="-10195"/>
            <a:ext cx="4736536" cy="6868195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702135" y="308047"/>
            <a:ext cx="3366656" cy="1296862"/>
          </a:xfrm>
        </p:spPr>
        <p:txBody>
          <a:bodyPr>
            <a:normAutofit fontScale="85000" lnSpcReduction="10000"/>
          </a:bodyPr>
          <a:lstStyle/>
          <a:p>
            <a:r>
              <a:rPr lang="en-GB" dirty="0" err="1" smtClean="0"/>
              <a:t>Compartir</a:t>
            </a:r>
            <a:r>
              <a:rPr lang="en-GB" dirty="0" smtClean="0"/>
              <a:t> con </a:t>
            </a:r>
            <a:r>
              <a:rPr lang="en-GB" dirty="0" err="1" smtClean="0"/>
              <a:t>sacrificio</a:t>
            </a:r>
            <a:r>
              <a:rPr lang="en-GB" dirty="0" smtClean="0"/>
              <a:t> </a:t>
            </a:r>
          </a:p>
          <a:p>
            <a:r>
              <a:rPr lang="en-GB" i="1" dirty="0" err="1" smtClean="0">
                <a:solidFill>
                  <a:srgbClr val="00B050"/>
                </a:solidFill>
              </a:rPr>
              <a:t>por</a:t>
            </a:r>
            <a:r>
              <a:rPr lang="en-GB" i="1" dirty="0" smtClean="0">
                <a:solidFill>
                  <a:srgbClr val="00B050"/>
                </a:solidFill>
              </a:rPr>
              <a:t> </a:t>
            </a:r>
            <a:r>
              <a:rPr lang="en-GB" i="1" dirty="0" err="1" smtClean="0">
                <a:solidFill>
                  <a:srgbClr val="00B050"/>
                </a:solidFill>
              </a:rPr>
              <a:t>Natacha</a:t>
            </a:r>
            <a:r>
              <a:rPr lang="en-GB" i="1" dirty="0" smtClean="0">
                <a:solidFill>
                  <a:srgbClr val="00B050"/>
                </a:solidFill>
              </a:rPr>
              <a:t> </a:t>
            </a:r>
            <a:r>
              <a:rPr lang="en-GB" i="1" dirty="0" err="1" smtClean="0">
                <a:solidFill>
                  <a:srgbClr val="00B050"/>
                </a:solidFill>
              </a:rPr>
              <a:t>Verny</a:t>
            </a:r>
            <a:endParaRPr lang="en-GB" dirty="0" smtClean="0"/>
          </a:p>
        </p:txBody>
      </p:sp>
      <p:pic>
        <p:nvPicPr>
          <p:cNvPr id="5" name="Picture 4" descr="pexels-camila-melo-3075974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6516220" cy="6858000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164782" y="360001"/>
            <a:ext cx="2668418" cy="1296862"/>
          </a:xfrm>
        </p:spPr>
        <p:txBody>
          <a:bodyPr>
            <a:normAutofit lnSpcReduction="10000"/>
          </a:bodyPr>
          <a:lstStyle/>
          <a:p>
            <a:r>
              <a:rPr lang="en-GB" dirty="0" err="1" smtClean="0"/>
              <a:t>Alabanza</a:t>
            </a:r>
            <a:endParaRPr lang="en-GB" dirty="0" smtClean="0"/>
          </a:p>
          <a:p>
            <a:r>
              <a:rPr lang="en-GB" i="1" dirty="0" err="1" smtClean="0">
                <a:solidFill>
                  <a:srgbClr val="00B050"/>
                </a:solidFill>
              </a:rPr>
              <a:t>por</a:t>
            </a:r>
            <a:r>
              <a:rPr lang="en-GB" i="1" dirty="0" smtClean="0">
                <a:solidFill>
                  <a:srgbClr val="00B050"/>
                </a:solidFill>
              </a:rPr>
              <a:t> </a:t>
            </a:r>
            <a:r>
              <a:rPr lang="en-GB" i="1" dirty="0" err="1" smtClean="0">
                <a:solidFill>
                  <a:srgbClr val="00B050"/>
                </a:solidFill>
              </a:rPr>
              <a:t>Natacha</a:t>
            </a:r>
            <a:r>
              <a:rPr lang="en-GB" i="1" dirty="0" smtClean="0">
                <a:solidFill>
                  <a:srgbClr val="00B050"/>
                </a:solidFill>
              </a:rPr>
              <a:t> </a:t>
            </a:r>
            <a:r>
              <a:rPr lang="en-GB" i="1" dirty="0" err="1" smtClean="0">
                <a:solidFill>
                  <a:srgbClr val="00B050"/>
                </a:solidFill>
              </a:rPr>
              <a:t>Verny</a:t>
            </a:r>
            <a:endParaRPr lang="en-GB" dirty="0" smtClean="0"/>
          </a:p>
        </p:txBody>
      </p:sp>
      <p:pic>
        <p:nvPicPr>
          <p:cNvPr id="5" name="Picture 4" descr="pexels-camila-melo-3075974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2176" y="594632"/>
            <a:ext cx="11445071" cy="914400"/>
          </a:xfrm>
        </p:spPr>
        <p:txBody>
          <a:bodyPr/>
          <a:lstStyle/>
          <a:p>
            <a:r>
              <a:rPr lang="es-ES" dirty="0" smtClean="0"/>
              <a:t>Nota al pie: Dudas y oposición </a:t>
            </a:r>
          </a:p>
          <a:p>
            <a:r>
              <a:rPr lang="es-ES" dirty="0" smtClean="0">
                <a:latin typeface="+mn-lt"/>
              </a:rPr>
              <a:t>Siempre habrá oposición a nuestro trabajo. Los discípulos encontraron incredulidad y burladores</a:t>
            </a:r>
            <a:endParaRPr lang="en-GB" dirty="0" smtClean="0">
              <a:latin typeface="+mn-lt"/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517734" y="3339506"/>
            <a:ext cx="11178547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en-GB" sz="4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Poppins ExtraBold" panose="00000900000000000000" pitchFamily="2" charset="0"/>
              </a:rPr>
              <a:t>1) </a:t>
            </a:r>
            <a:r>
              <a:rPr lang="es-ES" sz="4200" dirty="0" smtClean="0">
                <a:cs typeface="Poppins ExtraBold" panose="00000900000000000000" pitchFamily="2" charset="0"/>
              </a:rPr>
              <a:t>Así que haz la </a:t>
            </a:r>
            <a:r>
              <a:rPr lang="es-ES" sz="4200" b="1" dirty="0" smtClean="0">
                <a:latin typeface="+mj-lt"/>
                <a:cs typeface="Poppins ExtraBold" panose="00000900000000000000" pitchFamily="2" charset="0"/>
              </a:rPr>
              <a:t>Preparación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s-ES" sz="4200" dirty="0" smtClean="0">
                <a:latin typeface="+mj-lt"/>
                <a:cs typeface="Poppins ExtraBold" panose="00000900000000000000" pitchFamily="2" charset="0"/>
              </a:rPr>
              <a:t>2) </a:t>
            </a:r>
            <a:r>
              <a:rPr lang="es-ES" sz="4200" dirty="0" smtClean="0">
                <a:cs typeface="Poppins ExtraBold" panose="00000900000000000000" pitchFamily="2" charset="0"/>
              </a:rPr>
              <a:t>Espera la </a:t>
            </a:r>
            <a:r>
              <a:rPr lang="es-ES" sz="4200" dirty="0" smtClean="0">
                <a:latin typeface="+mj-lt"/>
                <a:cs typeface="Poppins ExtraBold" panose="00000900000000000000" pitchFamily="2" charset="0"/>
              </a:rPr>
              <a:t>Provisión</a:t>
            </a:r>
            <a:r>
              <a:rPr lang="es-ES" sz="4200" dirty="0" smtClean="0">
                <a:cs typeface="Poppins ExtraBold" panose="00000900000000000000" pitchFamily="2" charset="0"/>
              </a:rPr>
              <a:t> de Dios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s-ES" sz="4200" dirty="0" smtClean="0">
                <a:latin typeface="+mj-lt"/>
                <a:cs typeface="Poppins ExtraBold" panose="00000900000000000000" pitchFamily="2" charset="0"/>
              </a:rPr>
              <a:t>3) </a:t>
            </a:r>
            <a:r>
              <a:rPr lang="es-ES" sz="4200" dirty="0" smtClean="0">
                <a:cs typeface="Poppins ExtraBold" panose="00000900000000000000" pitchFamily="2" charset="0"/>
              </a:rPr>
              <a:t>Lograr grandes </a:t>
            </a:r>
            <a:r>
              <a:rPr lang="es-ES" sz="4200" dirty="0" smtClean="0">
                <a:latin typeface="+mj-lt"/>
                <a:cs typeface="Poppins ExtraBold" panose="00000900000000000000" pitchFamily="2" charset="0"/>
              </a:rPr>
              <a:t>Proyectos</a:t>
            </a:r>
            <a:r>
              <a:rPr lang="es-ES" sz="4200" dirty="0" smtClean="0">
                <a:cs typeface="Poppins ExtraBold" panose="00000900000000000000" pitchFamily="2" charset="0"/>
              </a:rPr>
              <a:t> para niños</a:t>
            </a:r>
            <a:endParaRPr kumimoji="0" lang="en-GB" sz="4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Poppins ExtraBold" panose="00000900000000000000" pitchFamily="2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WP Final Landscape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471895" y="374272"/>
            <a:ext cx="7686989" cy="25623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19443" y="1863868"/>
            <a:ext cx="9331325" cy="914400"/>
          </a:xfrm>
        </p:spPr>
        <p:txBody>
          <a:bodyPr/>
          <a:lstStyle/>
          <a:p>
            <a:r>
              <a:rPr lang="en-GB" dirty="0" smtClean="0"/>
              <a:t>1) </a:t>
            </a:r>
            <a:r>
              <a:rPr lang="es-ES" dirty="0" smtClean="0"/>
              <a:t>Preparación</a:t>
            </a:r>
          </a:p>
          <a:p>
            <a:r>
              <a:rPr lang="es-ES" dirty="0" smtClean="0"/>
              <a:t>2) Provisión</a:t>
            </a:r>
          </a:p>
          <a:p>
            <a:r>
              <a:rPr lang="es-ES" dirty="0" smtClean="0"/>
              <a:t>3) Proyectos</a:t>
            </a:r>
            <a:endParaRPr lang="en-GB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219443" y="4732926"/>
            <a:ext cx="9331325" cy="914400"/>
          </a:xfrm>
        </p:spPr>
        <p:txBody>
          <a:bodyPr/>
          <a:lstStyle/>
          <a:p>
            <a:r>
              <a:rPr lang="es-ES" dirty="0" smtClean="0"/>
              <a:t>Un enfoque en Pentecostés: Hechos 2 y especialmente los versículos 1-13 y 36-47</a:t>
            </a:r>
            <a:endParaRPr lang="en-GB" i="1" dirty="0"/>
          </a:p>
        </p:txBody>
      </p:sp>
      <p:pic>
        <p:nvPicPr>
          <p:cNvPr id="4" name="Picture 3" descr="Pentecost 1c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8083529" y="1986314"/>
            <a:ext cx="3911642" cy="27357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79912" y="4454475"/>
            <a:ext cx="182453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i="1" dirty="0" smtClean="0">
                <a:solidFill>
                  <a:srgbClr val="00B050"/>
                </a:solidFill>
              </a:rPr>
              <a:t>Pentecost by </a:t>
            </a:r>
            <a:r>
              <a:rPr lang="en-GB" sz="900" i="1" dirty="0" err="1" smtClean="0">
                <a:solidFill>
                  <a:srgbClr val="00B050"/>
                </a:solidFill>
              </a:rPr>
              <a:t>Natacha</a:t>
            </a:r>
            <a:r>
              <a:rPr lang="en-GB" sz="900" i="1" dirty="0" smtClean="0">
                <a:solidFill>
                  <a:srgbClr val="00B050"/>
                </a:solidFill>
              </a:rPr>
              <a:t> </a:t>
            </a:r>
            <a:r>
              <a:rPr lang="en-GB" sz="900" i="1" dirty="0" err="1" smtClean="0">
                <a:solidFill>
                  <a:srgbClr val="00B050"/>
                </a:solidFill>
              </a:rPr>
              <a:t>Verny</a:t>
            </a:r>
            <a:endParaRPr lang="en-GB" sz="900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1) </a:t>
            </a:r>
            <a:r>
              <a:rPr lang="en-GB" dirty="0" err="1" smtClean="0"/>
              <a:t>Preparación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59400" y="1111827"/>
            <a:ext cx="11473200" cy="512271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lphaLcParenR"/>
            </a:pPr>
            <a:r>
              <a:rPr lang="en-GB" dirty="0" err="1" smtClean="0"/>
              <a:t>Viviendo</a:t>
            </a:r>
            <a:r>
              <a:rPr lang="en-GB" dirty="0" smtClean="0"/>
              <a:t> </a:t>
            </a:r>
            <a:r>
              <a:rPr lang="en-GB" dirty="0" err="1" smtClean="0"/>
              <a:t>bajo</a:t>
            </a:r>
            <a:r>
              <a:rPr lang="en-GB" dirty="0" smtClean="0"/>
              <a:t> </a:t>
            </a:r>
            <a:r>
              <a:rPr lang="en-GB" dirty="0" err="1" smtClean="0"/>
              <a:t>amenaza</a:t>
            </a:r>
            <a:endParaRPr lang="en-GB" dirty="0" smtClean="0"/>
          </a:p>
          <a:p>
            <a:pPr marL="1200150" lvl="1" indent="-514350">
              <a:buNone/>
            </a:pPr>
            <a:r>
              <a:rPr lang="es-ES" dirty="0" smtClean="0"/>
              <a:t>Discípulos/seguidores de Jesús temerosos</a:t>
            </a:r>
          </a:p>
          <a:p>
            <a:pPr marL="1200150" lvl="1" indent="-514350">
              <a:buNone/>
            </a:pPr>
            <a:r>
              <a:rPr lang="es-ES" dirty="0" smtClean="0"/>
              <a:t>		de la persecución</a:t>
            </a:r>
          </a:p>
          <a:p>
            <a:pPr marL="1200150" lvl="1" indent="-514350">
              <a:buNone/>
            </a:pPr>
            <a:r>
              <a:rPr lang="es-ES" dirty="0" smtClean="0"/>
              <a:t>Deben apoyarse unos a otros</a:t>
            </a:r>
          </a:p>
          <a:p>
            <a:pPr marL="1200150" lvl="1" indent="-514350">
              <a:buNone/>
            </a:pPr>
            <a:r>
              <a:rPr lang="es-ES" dirty="0" smtClean="0"/>
              <a:t>Nuestras comunidades bajo presión</a:t>
            </a:r>
            <a:endParaRPr lang="en-GB" dirty="0" smtClean="0"/>
          </a:p>
          <a:p>
            <a:pPr marL="1200150" lvl="1" indent="-514350">
              <a:buNone/>
            </a:pPr>
            <a:r>
              <a:rPr lang="en-GB" dirty="0" smtClean="0">
                <a:sym typeface="Wingdings 2"/>
              </a:rPr>
              <a:t> </a:t>
            </a:r>
            <a:r>
              <a:rPr lang="en-GB" dirty="0" smtClean="0"/>
              <a:t> ¿</a:t>
            </a:r>
            <a:r>
              <a:rPr lang="en-GB" dirty="0" err="1" smtClean="0"/>
              <a:t>Qué</a:t>
            </a:r>
            <a:r>
              <a:rPr lang="en-GB" dirty="0" smtClean="0"/>
              <a:t> les </a:t>
            </a:r>
            <a:r>
              <a:rPr lang="en-GB" dirty="0" err="1" smtClean="0"/>
              <a:t>asusta</a:t>
            </a:r>
            <a:r>
              <a:rPr lang="en-GB" dirty="0" smtClean="0"/>
              <a:t>?</a:t>
            </a:r>
          </a:p>
          <a:p>
            <a:pPr marL="514350" indent="-514350">
              <a:buFont typeface="+mj-lt"/>
              <a:buAutoNum type="alphaLcParenR"/>
            </a:pPr>
            <a:r>
              <a:rPr lang="en-GB" dirty="0" err="1" smtClean="0"/>
              <a:t>Oremos</a:t>
            </a:r>
            <a:r>
              <a:rPr lang="en-GB" dirty="0" smtClean="0"/>
              <a:t> </a:t>
            </a:r>
            <a:r>
              <a:rPr lang="en-GB" dirty="0" err="1" smtClean="0"/>
              <a:t>juntos</a:t>
            </a:r>
            <a:endParaRPr lang="en-GB" dirty="0" smtClean="0"/>
          </a:p>
          <a:p>
            <a:pPr marL="1200150" lvl="1" indent="-514350">
              <a:buNone/>
            </a:pPr>
            <a:r>
              <a:rPr lang="es-ES" dirty="0" smtClean="0"/>
              <a:t>Seguidores de Jesús unidos, constantes en la oración</a:t>
            </a:r>
          </a:p>
          <a:p>
            <a:pPr marL="1200150" lvl="1" indent="-514350">
              <a:buNone/>
            </a:pPr>
            <a:r>
              <a:rPr lang="es-ES" dirty="0" smtClean="0"/>
              <a:t>Eso es lo que necesitamos: niños para liderar</a:t>
            </a:r>
            <a:endParaRPr lang="en-GB" dirty="0" smtClean="0"/>
          </a:p>
          <a:p>
            <a:pPr marL="1200150" lvl="1" indent="-514350">
              <a:buNone/>
            </a:pPr>
            <a:r>
              <a:rPr lang="en-GB" dirty="0" smtClean="0">
                <a:sym typeface="Wingdings 2"/>
              </a:rPr>
              <a:t> ¿</a:t>
            </a:r>
            <a:r>
              <a:rPr lang="en-GB" dirty="0" err="1" smtClean="0">
                <a:sym typeface="Wingdings 2"/>
              </a:rPr>
              <a:t>Por</a:t>
            </a:r>
            <a:r>
              <a:rPr lang="en-GB" dirty="0" smtClean="0">
                <a:sym typeface="Wingdings 2"/>
              </a:rPr>
              <a:t> </a:t>
            </a:r>
            <a:r>
              <a:rPr lang="en-GB" dirty="0" err="1" smtClean="0">
                <a:sym typeface="Wingdings 2"/>
              </a:rPr>
              <a:t>qué</a:t>
            </a:r>
            <a:r>
              <a:rPr lang="en-GB" dirty="0" smtClean="0">
                <a:sym typeface="Wingdings 2"/>
              </a:rPr>
              <a:t> </a:t>
            </a:r>
            <a:r>
              <a:rPr lang="en-GB" dirty="0" err="1" smtClean="0">
                <a:sym typeface="Wingdings 2"/>
              </a:rPr>
              <a:t>debemos</a:t>
            </a:r>
            <a:r>
              <a:rPr lang="en-GB" dirty="0" smtClean="0">
                <a:sym typeface="Wingdings 2"/>
              </a:rPr>
              <a:t> </a:t>
            </a:r>
            <a:r>
              <a:rPr lang="en-GB" dirty="0" err="1" smtClean="0">
                <a:sym typeface="Wingdings 2"/>
              </a:rPr>
              <a:t>orar</a:t>
            </a:r>
            <a:r>
              <a:rPr lang="en-GB" dirty="0" smtClean="0">
                <a:sym typeface="Wingdings 2"/>
              </a:rPr>
              <a:t>?</a:t>
            </a:r>
            <a:endParaRPr lang="en-GB" dirty="0" smtClean="0"/>
          </a:p>
          <a:p>
            <a:pPr marL="514350" indent="-514350">
              <a:buFont typeface="+mj-lt"/>
              <a:buAutoNum type="alphaLcParenR"/>
            </a:pPr>
            <a:r>
              <a:rPr lang="es-ES" dirty="0" smtClean="0"/>
              <a:t>Animarnos unos a otros</a:t>
            </a:r>
            <a:endParaRPr lang="en-GB" dirty="0" smtClean="0"/>
          </a:p>
          <a:p>
            <a:pPr marL="1200150" lvl="1" indent="-514350">
              <a:buNone/>
            </a:pPr>
            <a:r>
              <a:rPr lang="es-ES" dirty="0" smtClean="0"/>
              <a:t>Unamos las fuerzas en un solo lugar, </a:t>
            </a:r>
          </a:p>
          <a:p>
            <a:pPr marL="1200150" lvl="1" indent="-514350">
              <a:buNone/>
            </a:pPr>
            <a:r>
              <a:rPr lang="es-ES" dirty="0" smtClean="0"/>
              <a:t>en un grupo pequeño de seguidores, tal como Jesús hizo</a:t>
            </a:r>
            <a:endParaRPr lang="en-GB" dirty="0" smtClean="0"/>
          </a:p>
          <a:p>
            <a:pPr marL="1200150" lvl="1" indent="-514350">
              <a:buNone/>
            </a:pPr>
            <a:r>
              <a:rPr lang="en-GB" dirty="0" smtClean="0">
                <a:sym typeface="Wingdings 2"/>
              </a:rPr>
              <a:t> </a:t>
            </a:r>
            <a:r>
              <a:rPr lang="en-GB" dirty="0" err="1" smtClean="0">
                <a:sym typeface="Wingdings 2"/>
              </a:rPr>
              <a:t>Di</a:t>
            </a:r>
            <a:r>
              <a:rPr lang="en-GB" dirty="0" smtClean="0">
                <a:sym typeface="Wingdings 2"/>
              </a:rPr>
              <a:t> </a:t>
            </a:r>
            <a:r>
              <a:rPr lang="en-GB" dirty="0" err="1" smtClean="0">
                <a:sym typeface="Wingdings 2"/>
              </a:rPr>
              <a:t>algo</a:t>
            </a:r>
            <a:r>
              <a:rPr lang="en-GB" dirty="0" smtClean="0">
                <a:sym typeface="Wingdings 2"/>
              </a:rPr>
              <a:t> a </a:t>
            </a:r>
            <a:r>
              <a:rPr lang="en-GB" dirty="0" err="1" smtClean="0">
                <a:sym typeface="Wingdings 2"/>
              </a:rPr>
              <a:t>las</a:t>
            </a:r>
            <a:r>
              <a:rPr lang="en-GB" dirty="0" smtClean="0">
                <a:sym typeface="Wingdings 2"/>
              </a:rPr>
              <a:t> personas </a:t>
            </a:r>
            <a:r>
              <a:rPr lang="en-GB" dirty="0" err="1" smtClean="0">
                <a:sym typeface="Wingdings 2"/>
              </a:rPr>
              <a:t>para</a:t>
            </a:r>
            <a:r>
              <a:rPr lang="en-GB" dirty="0" smtClean="0">
                <a:sym typeface="Wingdings 2"/>
              </a:rPr>
              <a:t> </a:t>
            </a:r>
            <a:r>
              <a:rPr lang="en-GB" dirty="0" err="1" smtClean="0">
                <a:sym typeface="Wingdings 2"/>
              </a:rPr>
              <a:t>animarlos</a:t>
            </a:r>
            <a:r>
              <a:rPr lang="en-GB" dirty="0" smtClean="0">
                <a:sym typeface="Wingdings 2"/>
              </a:rPr>
              <a:t>.</a:t>
            </a:r>
            <a:endParaRPr lang="en-GB" dirty="0" smtClean="0"/>
          </a:p>
        </p:txBody>
      </p:sp>
      <p:sp>
        <p:nvSpPr>
          <p:cNvPr id="8" name="Explosion 1 7"/>
          <p:cNvSpPr/>
          <p:nvPr/>
        </p:nvSpPr>
        <p:spPr>
          <a:xfrm>
            <a:off x="9019309" y="623455"/>
            <a:ext cx="3172691" cy="2753590"/>
          </a:xfrm>
          <a:prstGeom prst="irregularSeal1">
            <a:avLst/>
          </a:prstGeom>
          <a:solidFill>
            <a:srgbClr val="B422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+mj-lt"/>
              </a:rPr>
              <a:t>ACTIVIDAD</a:t>
            </a:r>
          </a:p>
          <a:p>
            <a:pPr algn="ctr"/>
            <a:r>
              <a:rPr lang="en-GB" dirty="0" err="1" smtClean="0"/>
              <a:t>Nombres</a:t>
            </a:r>
            <a:r>
              <a:rPr lang="en-GB" dirty="0" smtClean="0"/>
              <a:t> de 12 </a:t>
            </a:r>
            <a:r>
              <a:rPr lang="en-GB" dirty="0" err="1" smtClean="0"/>
              <a:t>apóstoles</a:t>
            </a:r>
            <a:r>
              <a:rPr lang="en-GB" dirty="0" smtClean="0"/>
              <a:t> </a:t>
            </a:r>
            <a:endParaRPr lang="en-GB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xels-chris-rodriguez-2884864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4600" y="0"/>
            <a:ext cx="4851715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247409" y="495083"/>
            <a:ext cx="5110282" cy="1296862"/>
          </a:xfrm>
        </p:spPr>
        <p:txBody>
          <a:bodyPr/>
          <a:lstStyle/>
          <a:p>
            <a:r>
              <a:rPr lang="en-GB" dirty="0" err="1" smtClean="0"/>
              <a:t>Viviendo</a:t>
            </a:r>
            <a:r>
              <a:rPr lang="en-GB" dirty="0" smtClean="0"/>
              <a:t> </a:t>
            </a:r>
            <a:r>
              <a:rPr lang="en-GB" dirty="0" err="1" smtClean="0"/>
              <a:t>bajo</a:t>
            </a:r>
            <a:r>
              <a:rPr lang="en-GB" dirty="0" smtClean="0"/>
              <a:t> </a:t>
            </a:r>
            <a:r>
              <a:rPr lang="en-GB" dirty="0" err="1" smtClean="0"/>
              <a:t>amenaza</a:t>
            </a:r>
            <a:endParaRPr lang="en-GB" dirty="0" smtClean="0"/>
          </a:p>
          <a:p>
            <a:r>
              <a:rPr lang="en-GB" i="1" dirty="0" err="1" smtClean="0">
                <a:solidFill>
                  <a:srgbClr val="00B050"/>
                </a:solidFill>
              </a:rPr>
              <a:t>por</a:t>
            </a:r>
            <a:r>
              <a:rPr lang="en-GB" i="1" dirty="0" smtClean="0">
                <a:solidFill>
                  <a:srgbClr val="00B050"/>
                </a:solidFill>
              </a:rPr>
              <a:t> </a:t>
            </a:r>
            <a:r>
              <a:rPr lang="en-GB" i="1" dirty="0" err="1" smtClean="0">
                <a:solidFill>
                  <a:srgbClr val="00B050"/>
                </a:solidFill>
              </a:rPr>
              <a:t>Natacha</a:t>
            </a:r>
            <a:r>
              <a:rPr lang="en-GB" i="1" dirty="0" smtClean="0">
                <a:solidFill>
                  <a:srgbClr val="00B050"/>
                </a:solidFill>
              </a:rPr>
              <a:t> </a:t>
            </a:r>
            <a:r>
              <a:rPr lang="en-GB" i="1" dirty="0" err="1" smtClean="0">
                <a:solidFill>
                  <a:srgbClr val="00B050"/>
                </a:solidFill>
              </a:rPr>
              <a:t>Verny</a:t>
            </a:r>
            <a:endParaRPr lang="en-GB" dirty="0" smtClean="0"/>
          </a:p>
        </p:txBody>
      </p:sp>
    </p:spTree>
  </p:cSld>
  <p:clrMapOvr>
    <a:masterClrMapping/>
  </p:clrMapOvr>
  <p:transition>
    <p:pull dir="l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xels-darren-lawrence-3417784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207820"/>
            <a:ext cx="9002220" cy="624493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164782" y="360001"/>
            <a:ext cx="2668418" cy="1296862"/>
          </a:xfrm>
        </p:spPr>
        <p:txBody>
          <a:bodyPr>
            <a:normAutofit fontScale="85000" lnSpcReduction="10000"/>
          </a:bodyPr>
          <a:lstStyle/>
          <a:p>
            <a:r>
              <a:rPr lang="en-GB" dirty="0" err="1" smtClean="0"/>
              <a:t>Oremos</a:t>
            </a:r>
            <a:r>
              <a:rPr lang="en-GB" dirty="0" smtClean="0"/>
              <a:t> </a:t>
            </a:r>
            <a:r>
              <a:rPr lang="en-GB" dirty="0" err="1" smtClean="0"/>
              <a:t>juntos</a:t>
            </a:r>
            <a:endParaRPr lang="en-GB" dirty="0" smtClean="0"/>
          </a:p>
          <a:p>
            <a:r>
              <a:rPr lang="en-GB" i="1" dirty="0" err="1" smtClean="0">
                <a:solidFill>
                  <a:srgbClr val="00B050"/>
                </a:solidFill>
              </a:rPr>
              <a:t>por</a:t>
            </a:r>
            <a:r>
              <a:rPr lang="en-GB" i="1" dirty="0" smtClean="0">
                <a:solidFill>
                  <a:srgbClr val="00B050"/>
                </a:solidFill>
              </a:rPr>
              <a:t> </a:t>
            </a:r>
            <a:r>
              <a:rPr lang="en-GB" i="1" dirty="0" err="1" smtClean="0">
                <a:solidFill>
                  <a:srgbClr val="00B050"/>
                </a:solidFill>
              </a:rPr>
              <a:t>Natacha</a:t>
            </a:r>
            <a:r>
              <a:rPr lang="en-GB" i="1" dirty="0" smtClean="0">
                <a:solidFill>
                  <a:srgbClr val="00B050"/>
                </a:solidFill>
              </a:rPr>
              <a:t> </a:t>
            </a:r>
            <a:r>
              <a:rPr lang="en-GB" i="1" dirty="0" err="1" smtClean="0">
                <a:solidFill>
                  <a:srgbClr val="00B050"/>
                </a:solidFill>
              </a:rPr>
              <a:t>Verny</a:t>
            </a:r>
            <a:endParaRPr lang="en-GB" dirty="0" smtClean="0"/>
          </a:p>
        </p:txBody>
      </p:sp>
    </p:spTree>
  </p:cSld>
  <p:clrMapOvr>
    <a:masterClrMapping/>
  </p:clrMapOvr>
  <p:transition>
    <p:pull dir="l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827595"/>
            <a:ext cx="11921836" cy="1296862"/>
          </a:xfrm>
        </p:spPr>
        <p:txBody>
          <a:bodyPr>
            <a:normAutofit/>
          </a:bodyPr>
          <a:lstStyle/>
          <a:p>
            <a:r>
              <a:rPr lang="en-GB" dirty="0" err="1" smtClean="0"/>
              <a:t>Animarnos</a:t>
            </a:r>
            <a:r>
              <a:rPr lang="en-GB" dirty="0" smtClean="0"/>
              <a:t> </a:t>
            </a:r>
            <a:r>
              <a:rPr lang="en-GB" dirty="0" err="1" smtClean="0"/>
              <a:t>unos</a:t>
            </a:r>
            <a:r>
              <a:rPr lang="en-GB" dirty="0" smtClean="0"/>
              <a:t> a </a:t>
            </a:r>
            <a:r>
              <a:rPr lang="en-GB" dirty="0" err="1" smtClean="0"/>
              <a:t>otros</a:t>
            </a:r>
            <a:r>
              <a:rPr lang="en-GB" dirty="0" smtClean="0"/>
              <a:t> </a:t>
            </a:r>
            <a:r>
              <a:rPr lang="en-GB" i="1" dirty="0" err="1" smtClean="0">
                <a:solidFill>
                  <a:srgbClr val="00B050"/>
                </a:solidFill>
              </a:rPr>
              <a:t>por</a:t>
            </a:r>
            <a:r>
              <a:rPr lang="en-GB" i="1" dirty="0" smtClean="0">
                <a:solidFill>
                  <a:srgbClr val="00B050"/>
                </a:solidFill>
              </a:rPr>
              <a:t> </a:t>
            </a:r>
            <a:r>
              <a:rPr lang="en-GB" i="1" dirty="0" err="1" smtClean="0">
                <a:solidFill>
                  <a:srgbClr val="00B050"/>
                </a:solidFill>
              </a:rPr>
              <a:t>Natacha</a:t>
            </a:r>
            <a:r>
              <a:rPr lang="en-GB" i="1" dirty="0" smtClean="0">
                <a:solidFill>
                  <a:srgbClr val="00B050"/>
                </a:solidFill>
              </a:rPr>
              <a:t> </a:t>
            </a:r>
            <a:r>
              <a:rPr lang="en-GB" i="1" dirty="0" err="1" smtClean="0">
                <a:solidFill>
                  <a:srgbClr val="00B050"/>
                </a:solidFill>
              </a:rPr>
              <a:t>Verny</a:t>
            </a:r>
            <a:endParaRPr lang="en-GB" dirty="0" smtClean="0"/>
          </a:p>
        </p:txBody>
      </p:sp>
      <p:pic>
        <p:nvPicPr>
          <p:cNvPr id="5" name="Picture 4" descr="pexels-carlos-surubi-4500032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 rot="16200000">
            <a:off x="2458754" y="-827382"/>
            <a:ext cx="5216249" cy="10133757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2) </a:t>
            </a:r>
            <a:r>
              <a:rPr lang="en-GB" dirty="0" err="1" smtClean="0"/>
              <a:t>Provisión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59400" y="1111827"/>
            <a:ext cx="11473200" cy="5452259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lphaLcParenR"/>
            </a:pPr>
            <a:r>
              <a:rPr lang="es-ES" dirty="0" smtClean="0"/>
              <a:t>Esperando y sentado quieto</a:t>
            </a:r>
            <a:endParaRPr lang="en-GB" dirty="0" smtClean="0"/>
          </a:p>
          <a:p>
            <a:pPr marL="1200150" lvl="1" indent="-514350">
              <a:buNone/>
            </a:pPr>
            <a:r>
              <a:rPr lang="es-ES" dirty="0" smtClean="0"/>
              <a:t>‘No salgas de Jerusalén’ (Hechos 1:4)</a:t>
            </a:r>
          </a:p>
          <a:p>
            <a:pPr marL="1200150" lvl="1" indent="-514350">
              <a:buNone/>
            </a:pPr>
            <a:r>
              <a:rPr lang="es-ES" dirty="0" smtClean="0"/>
              <a:t>Discípulos obedientes</a:t>
            </a:r>
          </a:p>
          <a:p>
            <a:pPr marL="1200150" lvl="1" indent="-514350">
              <a:buNone/>
            </a:pPr>
            <a:r>
              <a:rPr lang="es-ES" dirty="0" smtClean="0"/>
              <a:t>Es bueno estar ocupado en acción, </a:t>
            </a:r>
          </a:p>
          <a:p>
            <a:pPr marL="1200150" lvl="1" indent="-514350">
              <a:buNone/>
            </a:pPr>
            <a:r>
              <a:rPr lang="es-ES" dirty="0" smtClean="0"/>
              <a:t>			pero es bueno sentarse con el Señor</a:t>
            </a:r>
            <a:r>
              <a:rPr lang="en-GB" dirty="0" smtClean="0"/>
              <a:t> </a:t>
            </a:r>
          </a:p>
          <a:p>
            <a:pPr marL="1200150" lvl="1" indent="-514350">
              <a:buNone/>
            </a:pPr>
            <a:r>
              <a:rPr lang="en-GB" dirty="0" smtClean="0">
                <a:sym typeface="Wingdings 2"/>
              </a:rPr>
              <a:t> </a:t>
            </a:r>
            <a:r>
              <a:rPr lang="es-ES" dirty="0" smtClean="0"/>
              <a:t>¿Cuándo puede ser bueno esperar y estar quieto?</a:t>
            </a:r>
            <a:endParaRPr lang="en-GB" dirty="0" smtClean="0"/>
          </a:p>
          <a:p>
            <a:pPr marL="514350" indent="-514350">
              <a:buFont typeface="+mj-lt"/>
              <a:buAutoNum type="alphaLcParenR"/>
            </a:pPr>
            <a:r>
              <a:rPr lang="en-GB" dirty="0" err="1" smtClean="0"/>
              <a:t>Recordando</a:t>
            </a:r>
            <a:r>
              <a:rPr lang="en-GB" dirty="0" smtClean="0"/>
              <a:t> la </a:t>
            </a:r>
            <a:r>
              <a:rPr lang="en-GB" dirty="0" err="1" smtClean="0"/>
              <a:t>promesa</a:t>
            </a:r>
            <a:r>
              <a:rPr lang="en-GB" dirty="0" smtClean="0"/>
              <a:t> de </a:t>
            </a:r>
            <a:r>
              <a:rPr lang="en-GB" dirty="0" err="1" smtClean="0"/>
              <a:t>Jesús</a:t>
            </a:r>
            <a:endParaRPr lang="en-GB" dirty="0" smtClean="0"/>
          </a:p>
          <a:p>
            <a:pPr marL="1200150" lvl="1" indent="-514350">
              <a:buNone/>
            </a:pPr>
            <a:r>
              <a:rPr lang="es-ES" dirty="0" smtClean="0"/>
              <a:t>Recuerda que Jesús te ama</a:t>
            </a:r>
          </a:p>
          <a:p>
            <a:pPr marL="1200150" lvl="1" indent="-514350">
              <a:buNone/>
            </a:pPr>
            <a:r>
              <a:rPr lang="es-ES" dirty="0" smtClean="0"/>
              <a:t>Él ha prometido velar por nosotros</a:t>
            </a:r>
          </a:p>
          <a:p>
            <a:pPr marL="1200150" lvl="1" indent="-514350">
              <a:buNone/>
            </a:pPr>
            <a:r>
              <a:rPr lang="es-ES" dirty="0" smtClean="0"/>
              <a:t>“Dentro de unos días seréis bautizados con el Espíritu Santo”. (Hechos 1:5)</a:t>
            </a:r>
            <a:endParaRPr lang="en-GB" dirty="0" smtClean="0"/>
          </a:p>
          <a:p>
            <a:pPr marL="1200150" lvl="1" indent="-514350">
              <a:buNone/>
            </a:pPr>
            <a:r>
              <a:rPr lang="en-GB" dirty="0" smtClean="0">
                <a:sym typeface="Wingdings 2"/>
              </a:rPr>
              <a:t> </a:t>
            </a:r>
            <a:r>
              <a:rPr lang="es-ES" dirty="0" smtClean="0">
                <a:sym typeface="Wingdings 2"/>
              </a:rPr>
              <a:t>Hagamos una lista de las promesas que Jesús ha hecho</a:t>
            </a:r>
            <a:endParaRPr lang="en-GB" dirty="0" smtClean="0"/>
          </a:p>
          <a:p>
            <a:pPr marL="514350" indent="-514350">
              <a:buFont typeface="+mj-lt"/>
              <a:buAutoNum type="alphaLcParenR"/>
            </a:pPr>
            <a:r>
              <a:rPr lang="en-GB" dirty="0" err="1" smtClean="0"/>
              <a:t>Unción</a:t>
            </a:r>
            <a:r>
              <a:rPr lang="en-GB" dirty="0" smtClean="0"/>
              <a:t> del </a:t>
            </a:r>
            <a:r>
              <a:rPr lang="en-GB" dirty="0" err="1" smtClean="0"/>
              <a:t>espíritu</a:t>
            </a:r>
            <a:endParaRPr lang="en-GB" dirty="0" smtClean="0"/>
          </a:p>
          <a:p>
            <a:pPr marL="1200150" lvl="1" indent="-514350">
              <a:buNone/>
            </a:pPr>
            <a:r>
              <a:rPr lang="es-ES" dirty="0" smtClean="0"/>
              <a:t>Pentecostés como viento recio</a:t>
            </a:r>
          </a:p>
          <a:p>
            <a:pPr marL="1200150" lvl="1" indent="-514350">
              <a:buNone/>
            </a:pPr>
            <a:r>
              <a:rPr lang="es-ES" dirty="0" smtClean="0"/>
              <a:t>Como lenguas de fuego, separadas, reposaron sobre cada uno</a:t>
            </a:r>
          </a:p>
          <a:p>
            <a:pPr marL="1200150" lvl="1" indent="-514350">
              <a:buNone/>
            </a:pPr>
            <a:r>
              <a:rPr lang="es-ES" dirty="0" smtClean="0"/>
              <a:t>Seamos audaces en la expectativa</a:t>
            </a:r>
            <a:endParaRPr lang="en-GB" dirty="0" smtClean="0"/>
          </a:p>
          <a:p>
            <a:pPr marL="1200150" lvl="1" indent="-514350">
              <a:buFont typeface="Wingdings 2"/>
              <a:buChar char="E"/>
            </a:pPr>
            <a:r>
              <a:rPr lang="es-ES" dirty="0" smtClean="0">
                <a:sym typeface="Wingdings 2"/>
              </a:rPr>
              <a:t>Comparte alguna experiencia donde</a:t>
            </a:r>
          </a:p>
          <a:p>
            <a:pPr marL="1200150" lvl="1" indent="-514350">
              <a:buNone/>
            </a:pPr>
            <a:r>
              <a:rPr lang="es-ES" dirty="0" smtClean="0">
                <a:sym typeface="Wingdings 2"/>
              </a:rPr>
              <a:t>	el Espíritu te ha ayudado</a:t>
            </a:r>
            <a:endParaRPr lang="en-GB" dirty="0" smtClean="0"/>
          </a:p>
        </p:txBody>
      </p:sp>
      <p:sp>
        <p:nvSpPr>
          <p:cNvPr id="4" name="Explosion 1 3"/>
          <p:cNvSpPr/>
          <p:nvPr/>
        </p:nvSpPr>
        <p:spPr>
          <a:xfrm>
            <a:off x="8666019" y="145473"/>
            <a:ext cx="3525982" cy="3231572"/>
          </a:xfrm>
          <a:prstGeom prst="irregularSeal1">
            <a:avLst/>
          </a:prstGeom>
          <a:solidFill>
            <a:srgbClr val="B422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+mj-lt"/>
              </a:rPr>
              <a:t>ACTIVIDAD</a:t>
            </a:r>
          </a:p>
          <a:p>
            <a:pPr algn="ctr"/>
            <a:r>
              <a:rPr lang="es-ES" dirty="0" smtClean="0"/>
              <a:t>Llamas de fuego y poder para hablar</a:t>
            </a:r>
            <a:endParaRPr lang="en-GB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621482" y="827595"/>
            <a:ext cx="6570518" cy="1296862"/>
          </a:xfrm>
        </p:spPr>
        <p:txBody>
          <a:bodyPr>
            <a:normAutofit/>
          </a:bodyPr>
          <a:lstStyle/>
          <a:p>
            <a:r>
              <a:rPr lang="en-GB" dirty="0" err="1" smtClean="0"/>
              <a:t>Esperando</a:t>
            </a:r>
            <a:r>
              <a:rPr lang="en-GB" dirty="0" smtClean="0"/>
              <a:t> y </a:t>
            </a:r>
            <a:r>
              <a:rPr lang="en-GB" dirty="0" err="1" smtClean="0"/>
              <a:t>sentado</a:t>
            </a:r>
            <a:r>
              <a:rPr lang="en-GB" dirty="0" smtClean="0"/>
              <a:t> </a:t>
            </a:r>
            <a:r>
              <a:rPr lang="en-GB" dirty="0" err="1" smtClean="0"/>
              <a:t>quieto</a:t>
            </a:r>
            <a:r>
              <a:rPr lang="en-GB" dirty="0" smtClean="0"/>
              <a:t> </a:t>
            </a:r>
          </a:p>
          <a:p>
            <a:r>
              <a:rPr lang="en-GB" i="1" dirty="0" err="1" smtClean="0">
                <a:solidFill>
                  <a:srgbClr val="00B050"/>
                </a:solidFill>
              </a:rPr>
              <a:t>por</a:t>
            </a:r>
            <a:r>
              <a:rPr lang="en-GB" i="1" dirty="0" smtClean="0">
                <a:solidFill>
                  <a:srgbClr val="00B050"/>
                </a:solidFill>
              </a:rPr>
              <a:t> </a:t>
            </a:r>
            <a:r>
              <a:rPr lang="en-GB" i="1" dirty="0" err="1" smtClean="0">
                <a:solidFill>
                  <a:srgbClr val="00B050"/>
                </a:solidFill>
              </a:rPr>
              <a:t>Natacha</a:t>
            </a:r>
            <a:r>
              <a:rPr lang="en-GB" i="1" dirty="0" smtClean="0">
                <a:solidFill>
                  <a:srgbClr val="00B050"/>
                </a:solidFill>
              </a:rPr>
              <a:t> </a:t>
            </a:r>
            <a:r>
              <a:rPr lang="en-GB" i="1" dirty="0" err="1" smtClean="0">
                <a:solidFill>
                  <a:srgbClr val="00B050"/>
                </a:solidFill>
              </a:rPr>
              <a:t>Verny</a:t>
            </a:r>
            <a:endParaRPr lang="en-GB" dirty="0" smtClean="0"/>
          </a:p>
        </p:txBody>
      </p:sp>
      <p:pic>
        <p:nvPicPr>
          <p:cNvPr id="4" name="Picture 3" descr="pexels-lukas-hartmann-146201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2737" y="10391"/>
            <a:ext cx="4727864" cy="6813306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621482" y="827595"/>
            <a:ext cx="6570518" cy="1296862"/>
          </a:xfrm>
        </p:spPr>
        <p:txBody>
          <a:bodyPr>
            <a:normAutofit/>
          </a:bodyPr>
          <a:lstStyle/>
          <a:p>
            <a:r>
              <a:rPr lang="en-GB" dirty="0" err="1" smtClean="0"/>
              <a:t>Recordando</a:t>
            </a:r>
            <a:r>
              <a:rPr lang="en-GB" dirty="0" smtClean="0"/>
              <a:t> la </a:t>
            </a:r>
            <a:r>
              <a:rPr lang="en-GB" dirty="0" err="1" smtClean="0"/>
              <a:t>promesa</a:t>
            </a:r>
            <a:r>
              <a:rPr lang="en-GB" dirty="0" smtClean="0"/>
              <a:t> de </a:t>
            </a:r>
            <a:r>
              <a:rPr lang="en-GB" dirty="0" err="1" smtClean="0"/>
              <a:t>Jesús</a:t>
            </a:r>
            <a:endParaRPr lang="en-GB" dirty="0" smtClean="0"/>
          </a:p>
          <a:p>
            <a:r>
              <a:rPr lang="en-GB" i="1" dirty="0" err="1" smtClean="0">
                <a:solidFill>
                  <a:srgbClr val="00B050"/>
                </a:solidFill>
              </a:rPr>
              <a:t>por</a:t>
            </a:r>
            <a:r>
              <a:rPr lang="en-GB" i="1" dirty="0" smtClean="0">
                <a:solidFill>
                  <a:srgbClr val="00B050"/>
                </a:solidFill>
              </a:rPr>
              <a:t> </a:t>
            </a:r>
            <a:r>
              <a:rPr lang="en-GB" i="1" dirty="0" err="1" smtClean="0">
                <a:solidFill>
                  <a:srgbClr val="00B050"/>
                </a:solidFill>
              </a:rPr>
              <a:t>Natacha</a:t>
            </a:r>
            <a:r>
              <a:rPr lang="en-GB" i="1" dirty="0" smtClean="0">
                <a:solidFill>
                  <a:srgbClr val="00B050"/>
                </a:solidFill>
              </a:rPr>
              <a:t> </a:t>
            </a:r>
            <a:r>
              <a:rPr lang="en-GB" i="1" dirty="0" err="1" smtClean="0">
                <a:solidFill>
                  <a:srgbClr val="00B050"/>
                </a:solidFill>
              </a:rPr>
              <a:t>Verny</a:t>
            </a:r>
            <a:endParaRPr lang="en-GB" dirty="0" smtClean="0"/>
          </a:p>
        </p:txBody>
      </p:sp>
      <p:pic>
        <p:nvPicPr>
          <p:cNvPr id="4" name="Picture 3" descr="pexels-lukas-hartmann-146201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0782" y="-11006"/>
            <a:ext cx="4800600" cy="6856129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</p:sld>
</file>

<file path=ppt/theme/theme1.xml><?xml version="1.0" encoding="utf-8"?>
<a:theme xmlns:a="http://schemas.openxmlformats.org/drawingml/2006/main" name="Viva Powerpoint Template.cleaned">
  <a:themeElements>
    <a:clrScheme name="Viv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0BAD6"/>
      </a:accent1>
      <a:accent2>
        <a:srgbClr val="FFC014"/>
      </a:accent2>
      <a:accent3>
        <a:srgbClr val="ED2355"/>
      </a:accent3>
      <a:accent4>
        <a:srgbClr val="0084A0"/>
      </a:accent4>
      <a:accent5>
        <a:srgbClr val="FF6614"/>
      </a:accent5>
      <a:accent6>
        <a:srgbClr val="8C0332"/>
      </a:accent6>
      <a:hlink>
        <a:srgbClr val="0563C1"/>
      </a:hlink>
      <a:folHlink>
        <a:srgbClr val="954F72"/>
      </a:folHlink>
    </a:clrScheme>
    <a:fontScheme name="Viva">
      <a:majorFont>
        <a:latin typeface="Poppins Extra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" id="{9F192660-63FB-412B-A7DF-5D7D82AC2F8F}" vid="{C796D79E-2A51-41CA-88D6-68EEE4D270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5DE87715502644B0893185C9144FF7" ma:contentTypeVersion="12" ma:contentTypeDescription="Create a new document." ma:contentTypeScope="" ma:versionID="ad026f393ee4a15fcc92a6709cd230a8">
  <xsd:schema xmlns:xsd="http://www.w3.org/2001/XMLSchema" xmlns:xs="http://www.w3.org/2001/XMLSchema" xmlns:p="http://schemas.microsoft.com/office/2006/metadata/properties" xmlns:ns2="f5edcb80-f71d-4a15-93a0-fee9af64ba3f" xmlns:ns3="e6146603-8b46-4c73-a1ba-06604fe470b8" targetNamespace="http://schemas.microsoft.com/office/2006/metadata/properties" ma:root="true" ma:fieldsID="8c41acd50e966c87fc93f0d4527bb915" ns2:_="" ns3:_="">
    <xsd:import namespace="f5edcb80-f71d-4a15-93a0-fee9af64ba3f"/>
    <xsd:import namespace="e6146603-8b46-4c73-a1ba-06604fe470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edcb80-f71d-4a15-93a0-fee9af64ba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146603-8b46-4c73-a1ba-06604fe470b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926E96-D6A8-4A16-9668-8C54E6ECA98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828E5DB-83F4-4FBC-B362-7B53699A1E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33FFE5-54D0-4A92-AF80-A08DE97F3F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edcb80-f71d-4a15-93a0-fee9af64ba3f"/>
    <ds:schemaRef ds:uri="e6146603-8b46-4c73-a1ba-06604fe470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Viva Powerpoint Template.cleaned</Template>
  <TotalTime>307</TotalTime>
  <Words>364</Words>
  <Application>Microsoft Office PowerPoint</Application>
  <PresentationFormat>Custom</PresentationFormat>
  <Paragraphs>100</Paragraphs>
  <Slides>17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Viva Powerpoint Template.cleaned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Tony Houghton</dc:creator>
  <cp:lastModifiedBy>Tony Houghton</cp:lastModifiedBy>
  <cp:revision>22</cp:revision>
  <dcterms:created xsi:type="dcterms:W3CDTF">2021-12-16T11:15:25Z</dcterms:created>
  <dcterms:modified xsi:type="dcterms:W3CDTF">2022-03-15T09:25:55Z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0x010100FF5DE87715502644B0893185C9144FF7</vt:lpwstr>
  </property>
</Properties>
</file>